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4"/>
  </p:notesMasterIdLst>
  <p:sldIdLst>
    <p:sldId id="274" r:id="rId3"/>
    <p:sldId id="342" r:id="rId4"/>
    <p:sldId id="343" r:id="rId5"/>
    <p:sldId id="341" r:id="rId6"/>
    <p:sldId id="344" r:id="rId7"/>
    <p:sldId id="381" r:id="rId8"/>
    <p:sldId id="382" r:id="rId9"/>
    <p:sldId id="387" r:id="rId10"/>
    <p:sldId id="345" r:id="rId11"/>
    <p:sldId id="346" r:id="rId12"/>
    <p:sldId id="373" r:id="rId13"/>
    <p:sldId id="374" r:id="rId14"/>
    <p:sldId id="347" r:id="rId15"/>
    <p:sldId id="348" r:id="rId16"/>
    <p:sldId id="375" r:id="rId17"/>
    <p:sldId id="404" r:id="rId18"/>
    <p:sldId id="393" r:id="rId19"/>
    <p:sldId id="394" r:id="rId20"/>
    <p:sldId id="395" r:id="rId21"/>
    <p:sldId id="396" r:id="rId22"/>
    <p:sldId id="397" r:id="rId23"/>
    <p:sldId id="349" r:id="rId24"/>
    <p:sldId id="376" r:id="rId25"/>
    <p:sldId id="377" r:id="rId26"/>
    <p:sldId id="378" r:id="rId27"/>
    <p:sldId id="379" r:id="rId28"/>
    <p:sldId id="389" r:id="rId29"/>
    <p:sldId id="390" r:id="rId30"/>
    <p:sldId id="399" r:id="rId31"/>
    <p:sldId id="400" r:id="rId32"/>
    <p:sldId id="665" r:id="rId33"/>
    <p:sldId id="666" r:id="rId34"/>
    <p:sldId id="667" r:id="rId35"/>
    <p:sldId id="669" r:id="rId36"/>
    <p:sldId id="353" r:id="rId37"/>
    <p:sldId id="405" r:id="rId38"/>
    <p:sldId id="355" r:id="rId39"/>
    <p:sldId id="486" r:id="rId40"/>
    <p:sldId id="487" r:id="rId41"/>
    <p:sldId id="356" r:id="rId42"/>
    <p:sldId id="490" r:id="rId43"/>
    <p:sldId id="357" r:id="rId44"/>
    <p:sldId id="408" r:id="rId45"/>
    <p:sldId id="420" r:id="rId46"/>
    <p:sldId id="359" r:id="rId47"/>
    <p:sldId id="488" r:id="rId48"/>
    <p:sldId id="489" r:id="rId49"/>
    <p:sldId id="406" r:id="rId50"/>
    <p:sldId id="494" r:id="rId51"/>
    <p:sldId id="407" r:id="rId52"/>
    <p:sldId id="422" r:id="rId53"/>
    <p:sldId id="428" r:id="rId54"/>
    <p:sldId id="465" r:id="rId55"/>
    <p:sldId id="495" r:id="rId56"/>
    <p:sldId id="409" r:id="rId57"/>
    <p:sldId id="423" r:id="rId58"/>
    <p:sldId id="411" r:id="rId59"/>
    <p:sldId id="424" r:id="rId60"/>
    <p:sldId id="412" r:id="rId61"/>
    <p:sldId id="425" r:id="rId62"/>
    <p:sldId id="413" r:id="rId63"/>
    <p:sldId id="463" r:id="rId64"/>
    <p:sldId id="466" r:id="rId65"/>
    <p:sldId id="467" r:id="rId66"/>
    <p:sldId id="468" r:id="rId67"/>
    <p:sldId id="469" r:id="rId68"/>
    <p:sldId id="470" r:id="rId69"/>
    <p:sldId id="471" r:id="rId70"/>
    <p:sldId id="472" r:id="rId71"/>
    <p:sldId id="473" r:id="rId72"/>
    <p:sldId id="474" r:id="rId73"/>
    <p:sldId id="475" r:id="rId74"/>
    <p:sldId id="476" r:id="rId75"/>
    <p:sldId id="477" r:id="rId76"/>
    <p:sldId id="478" r:id="rId77"/>
    <p:sldId id="479" r:id="rId78"/>
    <p:sldId id="480" r:id="rId79"/>
    <p:sldId id="481" r:id="rId80"/>
    <p:sldId id="482" r:id="rId81"/>
    <p:sldId id="483" r:id="rId82"/>
    <p:sldId id="484" r:id="rId83"/>
    <p:sldId id="485" r:id="rId84"/>
    <p:sldId id="679" r:id="rId85"/>
    <p:sldId id="680" r:id="rId86"/>
    <p:sldId id="670" r:id="rId87"/>
    <p:sldId id="671" r:id="rId88"/>
    <p:sldId id="673" r:id="rId89"/>
    <p:sldId id="414" r:id="rId90"/>
    <p:sldId id="507" r:id="rId91"/>
    <p:sldId id="508" r:id="rId92"/>
    <p:sldId id="509" r:id="rId93"/>
    <p:sldId id="510" r:id="rId94"/>
    <p:sldId id="426" r:id="rId95"/>
    <p:sldId id="415" r:id="rId96"/>
    <p:sldId id="427" r:id="rId97"/>
    <p:sldId id="511" r:id="rId98"/>
    <p:sldId id="512" r:id="rId99"/>
    <p:sldId id="417" r:id="rId100"/>
    <p:sldId id="513" r:id="rId101"/>
    <p:sldId id="514" r:id="rId102"/>
    <p:sldId id="515" r:id="rId103"/>
    <p:sldId id="416" r:id="rId104"/>
    <p:sldId id="497" r:id="rId105"/>
    <p:sldId id="606" r:id="rId106"/>
    <p:sldId id="518" r:id="rId107"/>
    <p:sldId id="496" r:id="rId108"/>
    <p:sldId id="519" r:id="rId109"/>
    <p:sldId id="520" r:id="rId110"/>
    <p:sldId id="516" r:id="rId111"/>
    <p:sldId id="429" r:id="rId112"/>
    <p:sldId id="430" r:id="rId113"/>
    <p:sldId id="431" r:id="rId114"/>
    <p:sldId id="521" r:id="rId115"/>
    <p:sldId id="522" r:id="rId116"/>
    <p:sldId id="523" r:id="rId117"/>
    <p:sldId id="524" r:id="rId118"/>
    <p:sldId id="419" r:id="rId119"/>
    <p:sldId id="360" r:id="rId120"/>
    <p:sldId id="432" r:id="rId121"/>
    <p:sldId id="433" r:id="rId122"/>
    <p:sldId id="365" r:id="rId123"/>
    <p:sldId id="441" r:id="rId124"/>
    <p:sldId id="366" r:id="rId125"/>
    <p:sldId id="442" r:id="rId126"/>
    <p:sldId id="367" r:id="rId127"/>
    <p:sldId id="368" r:id="rId128"/>
    <p:sldId id="529" r:id="rId129"/>
    <p:sldId id="525" r:id="rId130"/>
    <p:sldId id="526" r:id="rId131"/>
    <p:sldId id="448" r:id="rId132"/>
    <p:sldId id="527" r:id="rId133"/>
    <p:sldId id="528" r:id="rId134"/>
    <p:sldId id="530" r:id="rId135"/>
    <p:sldId id="449" r:id="rId136"/>
    <p:sldId id="370" r:id="rId137"/>
    <p:sldId id="451" r:id="rId138"/>
    <p:sldId id="452" r:id="rId139"/>
    <p:sldId id="453" r:id="rId140"/>
    <p:sldId id="531" r:id="rId141"/>
    <p:sldId id="532" r:id="rId142"/>
    <p:sldId id="533" r:id="rId143"/>
    <p:sldId id="534" r:id="rId145"/>
    <p:sldId id="683" r:id="rId146"/>
    <p:sldId id="684" r:id="rId147"/>
    <p:sldId id="685" r:id="rId148"/>
    <p:sldId id="686" r:id="rId149"/>
    <p:sldId id="687" r:id="rId150"/>
    <p:sldId id="688" r:id="rId151"/>
    <p:sldId id="675" r:id="rId152"/>
    <p:sldId id="676" r:id="rId153"/>
    <p:sldId id="677" r:id="rId154"/>
    <p:sldId id="678" r:id="rId155"/>
    <p:sldId id="674" r:id="rId156"/>
    <p:sldId id="498" r:id="rId157"/>
    <p:sldId id="499" r:id="rId158"/>
    <p:sldId id="500" r:id="rId159"/>
    <p:sldId id="501" r:id="rId160"/>
    <p:sldId id="502" r:id="rId161"/>
    <p:sldId id="503" r:id="rId162"/>
    <p:sldId id="504" r:id="rId163"/>
    <p:sldId id="689" r:id="rId164"/>
    <p:sldId id="690" r:id="rId165"/>
    <p:sldId id="691" r:id="rId166"/>
    <p:sldId id="692" r:id="rId167"/>
    <p:sldId id="693" r:id="rId168"/>
  </p:sldIdLst>
  <p:sldSz cx="9144000" cy="6858000" type="screen4x3"/>
  <p:notesSz cx="6858000" cy="9144000"/>
  <p:custDataLst>
    <p:tags r:id="rId17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0000"/>
    <a:srgbClr val="42423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2" autoAdjust="0"/>
    <p:restoredTop sz="94622" autoAdjust="0"/>
  </p:normalViewPr>
  <p:slideViewPr>
    <p:cSldViewPr showGuides="1">
      <p:cViewPr varScale="1">
        <p:scale>
          <a:sx n="105" d="100"/>
          <a:sy n="105" d="100"/>
        </p:scale>
        <p:origin x="1268"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2" Type="http://schemas.openxmlformats.org/officeDocument/2006/relationships/tags" Target="tags/tag2.xml"/><Relationship Id="rId171" Type="http://schemas.openxmlformats.org/officeDocument/2006/relationships/tableStyles" Target="tableStyles.xml"/><Relationship Id="rId170" Type="http://schemas.openxmlformats.org/officeDocument/2006/relationships/viewProps" Target="viewProps.xml"/><Relationship Id="rId17" Type="http://schemas.openxmlformats.org/officeDocument/2006/relationships/slide" Target="slides/slide15.xml"/><Relationship Id="rId169" Type="http://schemas.openxmlformats.org/officeDocument/2006/relationships/presProps" Target="presProps.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notesMaster" Target="notesMasters/notesMaster1.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5638AC-5DAD-49CD-B8BD-4D6D8A272A03}"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9D92DD-A1EF-4357-88E5-80E57563D4A9}"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9D92DD-A1EF-4357-88E5-80E57563D4A9}"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20355B42-6DAC-47E4-82A5-F16BB72807F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6A447B-9BEE-4909-BA3C-3488A6C2DEE4}"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0355B42-6DAC-47E4-82A5-F16BB72807F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6A447B-9BEE-4909-BA3C-3488A6C2DEE4}"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0355B42-6DAC-47E4-82A5-F16BB72807F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6A447B-9BEE-4909-BA3C-3488A6C2DEE4}"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lipArt Placeholder 3"/>
          <p:cNvSpPr>
            <a:spLocks noGrp="1"/>
          </p:cNvSpPr>
          <p:nvPr>
            <p:ph type="clipArt" sz="half" idx="2"/>
          </p:nvPr>
        </p:nvSpPr>
        <p:spPr>
          <a:xfrm>
            <a:off x="4648200" y="1981200"/>
            <a:ext cx="3810000" cy="4114800"/>
          </a:xfrm>
        </p:spPr>
        <p:txBody>
          <a:bodyPr>
            <a:normAutofit/>
          </a:bodyPr>
          <a:lstStyle/>
          <a:p>
            <a:pPr lvl="0"/>
            <a:endParaRPr lang="en-US" noProof="0"/>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zh-CN" altLang="zh-CN"/>
          </a:p>
        </p:txBody>
      </p:sp>
      <p:sp>
        <p:nvSpPr>
          <p:cNvPr id="6" name="Footer Placeholder 5"/>
          <p:cNvSpPr>
            <a:spLocks noGrp="1"/>
          </p:cNvSpPr>
          <p:nvPr>
            <p:ph type="ftr" sz="quarter" idx="11"/>
          </p:nvPr>
        </p:nvSpPr>
        <p:spPr>
          <a:xfrm>
            <a:off x="3048000" y="6248400"/>
            <a:ext cx="2895600" cy="457200"/>
          </a:xfrm>
        </p:spPr>
        <p:txBody>
          <a:bodyPr/>
          <a:lstStyle>
            <a:lvl1pPr>
              <a:defRPr/>
            </a:lvl1pPr>
          </a:lstStyle>
          <a:p>
            <a:endParaRPr lang="zh-CN" altLang="zh-CN"/>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6BFE2B13-984C-4017-A78C-FEB32B90ECC0}"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US"/>
          </a:p>
        </p:txBody>
      </p:sp>
      <p:sp>
        <p:nvSpPr>
          <p:cNvPr id="3" name="ClipArt Placeholder 2"/>
          <p:cNvSpPr>
            <a:spLocks noGrp="1"/>
          </p:cNvSpPr>
          <p:nvPr>
            <p:ph type="clipArt" sz="half" idx="1"/>
          </p:nvPr>
        </p:nvSpPr>
        <p:spPr>
          <a:xfrm>
            <a:off x="685800" y="1981200"/>
            <a:ext cx="3810000" cy="4114800"/>
          </a:xfrm>
        </p:spPr>
        <p:txBody>
          <a:bodyPr>
            <a:normAutofit/>
          </a:bodyPr>
          <a:lstStyle/>
          <a:p>
            <a:pPr lvl="0"/>
            <a:endParaRPr lang="en-US" noProof="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zh-CN" altLang="zh-CN"/>
          </a:p>
        </p:txBody>
      </p:sp>
      <p:sp>
        <p:nvSpPr>
          <p:cNvPr id="6" name="Footer Placeholder 5"/>
          <p:cNvSpPr>
            <a:spLocks noGrp="1"/>
          </p:cNvSpPr>
          <p:nvPr>
            <p:ph type="ftr" sz="quarter" idx="11"/>
          </p:nvPr>
        </p:nvSpPr>
        <p:spPr>
          <a:xfrm>
            <a:off x="3048000" y="6248400"/>
            <a:ext cx="2895600" cy="457200"/>
          </a:xfrm>
        </p:spPr>
        <p:txBody>
          <a:bodyPr/>
          <a:lstStyle>
            <a:lvl1pPr>
              <a:defRPr/>
            </a:lvl1pPr>
          </a:lstStyle>
          <a:p>
            <a:endParaRPr lang="zh-CN" altLang="zh-CN"/>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5A9D4E0A-DE1A-48A4-8FA7-5BA54BDF6B35}"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0355B42-6DAC-47E4-82A5-F16BB72807F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6A447B-9BEE-4909-BA3C-3488A6C2DEE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0355B42-6DAC-47E4-82A5-F16BB72807F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6A447B-9BEE-4909-BA3C-3488A6C2DEE4}"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20355B42-6DAC-47E4-82A5-F16BB72807F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6A447B-9BEE-4909-BA3C-3488A6C2DEE4}"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20355B42-6DAC-47E4-82A5-F16BB72807FC}"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6A447B-9BEE-4909-BA3C-3488A6C2DEE4}"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20355B42-6DAC-47E4-82A5-F16BB72807FC}"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6A447B-9BEE-4909-BA3C-3488A6C2DEE4}"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55B42-6DAC-47E4-82A5-F16BB72807FC}"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6A447B-9BEE-4909-BA3C-3488A6C2DEE4}"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0355B42-6DAC-47E4-82A5-F16BB72807F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6A447B-9BEE-4909-BA3C-3488A6C2DEE4}"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0355B42-6DAC-47E4-82A5-F16BB72807F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6A447B-9BEE-4909-BA3C-3488A6C2DEE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55B42-6DAC-47E4-82A5-F16BB72807FC}"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6A447B-9BEE-4909-BA3C-3488A6C2DEE4}"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jpe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emf"/></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0.jpe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emf"/></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2.emf"/></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4.emf"/><Relationship Id="rId1" Type="http://schemas.openxmlformats.org/officeDocument/2006/relationships/image" Target="../media/image93.emf"/></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4.emf"/></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5.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6.jpe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7.jpe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8.jpe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e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0.emf"/></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emf"/></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1.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3.emf"/><Relationship Id="rId1" Type="http://schemas.openxmlformats.org/officeDocument/2006/relationships/image" Target="../media/image102.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4.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e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6.jpe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8.emf"/></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9.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0.jpe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2.png"/><Relationship Id="rId1" Type="http://schemas.openxmlformats.org/officeDocument/2006/relationships/image" Target="../media/image111.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4.emf"/><Relationship Id="rId1" Type="http://schemas.openxmlformats.org/officeDocument/2006/relationships/image" Target="../media/image113.e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6.emf"/><Relationship Id="rId1" Type="http://schemas.openxmlformats.org/officeDocument/2006/relationships/image" Target="../media/image115.emf"/></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7.emf"/></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8.emf"/></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9.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emf"/><Relationship Id="rId1" Type="http://schemas.openxmlformats.org/officeDocument/2006/relationships/image" Target="../media/image8.emf"/></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0.emf"/></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21.emf"/></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2.emf"/></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3.pn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4.png"/><Relationship Id="rId1" Type="http://schemas.openxmlformats.org/officeDocument/2006/relationships/tags" Target="../tags/tag1.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5.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6.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7.pn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9.png"/><Relationship Id="rId1" Type="http://schemas.openxmlformats.org/officeDocument/2006/relationships/image" Target="../media/image128.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emf"/></Relationships>
</file>

<file path=ppt/slides/_rels/slide1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31.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4.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5.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6.emf"/></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6.emf"/></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7.emf"/></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8.emf"/></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0.emf"/></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1.png"/></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3.png"/><Relationship Id="rId1" Type="http://schemas.openxmlformats.org/officeDocument/2006/relationships/image" Target="../media/image142.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4.png"/></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6.png"/><Relationship Id="rId1" Type="http://schemas.openxmlformats.org/officeDocument/2006/relationships/image" Target="../media/image145.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em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em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em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em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em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em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emf"/></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emf"/></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emf"/></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3.emf"/></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image" Target="../media/image34.GIF"/></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emf"/></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GIF"/><Relationship Id="rId1" Type="http://schemas.openxmlformats.org/officeDocument/2006/relationships/image" Target="../media/image44.emf"/></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emf"/><Relationship Id="rId1"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emf"/><Relationship Id="rId1" Type="http://schemas.openxmlformats.org/officeDocument/2006/relationships/image" Target="../media/image48.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emf"/><Relationship Id="rId1"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emf"/><Relationship Id="rId1"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emf"/><Relationship Id="rId1"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5.wmf"/><Relationship Id="rId2" Type="http://schemas.openxmlformats.org/officeDocument/2006/relationships/image" Target="NULL" TargetMode="External"/><Relationship Id="rId1" Type="http://schemas.openxmlformats.org/officeDocument/2006/relationships/image" Target="../media/image54.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NULL" TargetMode="External"/><Relationship Id="rId1" Type="http://schemas.openxmlformats.org/officeDocument/2006/relationships/image" Target="../media/image56.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NULL" TargetMode="External"/><Relationship Id="rId1" Type="http://schemas.openxmlformats.org/officeDocument/2006/relationships/image" Target="../media/image57.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8.wmf"/><Relationship Id="rId3" Type="http://schemas.openxmlformats.org/officeDocument/2006/relationships/image" Target="../media/image66.png"/><Relationship Id="rId2" Type="http://schemas.openxmlformats.org/officeDocument/2006/relationships/image" Target="../media/image67.wmf"/><Relationship Id="rId1" Type="http://schemas.openxmlformats.org/officeDocument/2006/relationships/image" Target="../media/image65.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3.png"/><Relationship Id="rId1" Type="http://schemas.openxmlformats.org/officeDocument/2006/relationships/image" Target="../media/image72.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7.jpeg"/><Relationship Id="rId1" Type="http://schemas.openxmlformats.org/officeDocument/2006/relationships/image" Target="../media/image76.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emf"/></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jpe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0.GIF"/><Relationship Id="rId1" Type="http://schemas.openxmlformats.org/officeDocument/2006/relationships/image" Target="../media/image79.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81.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emf"/></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jpe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81000" y="2130425"/>
            <a:ext cx="8458200" cy="1470025"/>
          </a:xfrm>
        </p:spPr>
        <p:txBody>
          <a:bodyPr>
            <a:normAutofit fontScale="90000"/>
          </a:bodyPr>
          <a:lstStyle/>
          <a:p>
            <a:r>
              <a:rPr lang="en-US" altLang="zh-CN" b="1" dirty="0">
                <a:solidFill>
                  <a:srgbClr val="CC0000"/>
                </a:solidFill>
              </a:rPr>
              <a:t>Chapter 15</a:t>
            </a:r>
            <a:br>
              <a:rPr lang="en-US" altLang="zh-CN" b="1" dirty="0">
                <a:solidFill>
                  <a:srgbClr val="CC0000"/>
                </a:solidFill>
              </a:rPr>
            </a:br>
            <a:r>
              <a:rPr lang="en-US" altLang="zh-CN" b="1" dirty="0">
                <a:solidFill>
                  <a:srgbClr val="CC0000"/>
                </a:solidFill>
              </a:rPr>
              <a:t>Identification of Organic Compounds</a:t>
            </a:r>
            <a:br>
              <a:rPr lang="en-US" altLang="zh-CN" b="1" dirty="0">
                <a:solidFill>
                  <a:srgbClr val="CC0000"/>
                </a:solidFill>
              </a:rPr>
            </a:br>
            <a:r>
              <a:rPr lang="en-US" altLang="zh-CN" b="1" dirty="0">
                <a:solidFill>
                  <a:srgbClr val="CC0000"/>
                </a:solidFill>
              </a:rPr>
              <a:t>(Higher Level Only)</a:t>
            </a:r>
            <a:endParaRPr lang="en-US" altLang="zh-CN" b="1" dirty="0">
              <a:solidFill>
                <a:srgbClr val="CC0000"/>
              </a:solidFill>
            </a:endParaRPr>
          </a:p>
        </p:txBody>
      </p:sp>
      <p:sp>
        <p:nvSpPr>
          <p:cNvPr id="3" name="副标题 2"/>
          <p:cNvSpPr>
            <a:spLocks noGrp="1"/>
          </p:cNvSpPr>
          <p:nvPr>
            <p:ph type="subTitle" idx="1"/>
          </p:nvPr>
        </p:nvSpPr>
        <p:spPr>
          <a:xfrm>
            <a:off x="2380615" y="4491355"/>
            <a:ext cx="5391785" cy="1147445"/>
          </a:xfrm>
        </p:spPr>
        <p:txBody>
          <a:bodyPr/>
          <a:lstStyle/>
          <a:p>
            <a:pPr algn="r"/>
            <a:r>
              <a:rPr lang="en-US" altLang="zh-CN" dirty="0"/>
              <a:t>Wilt Gu</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33400"/>
            <a:ext cx="8229600" cy="6096000"/>
          </a:xfrm>
        </p:spPr>
        <p:txBody>
          <a:bodyPr>
            <a:normAutofit fontScale="92500" lnSpcReduction="20000"/>
          </a:bodyPr>
          <a:lstStyle/>
          <a:p>
            <a:r>
              <a:rPr lang="en-US" altLang="zh-CN" b="1" dirty="0">
                <a:solidFill>
                  <a:srgbClr val="C00000"/>
                </a:solidFill>
              </a:rPr>
              <a:t>The largest mass peak</a:t>
            </a:r>
            <a:r>
              <a:rPr lang="en-US" altLang="zh-CN" dirty="0"/>
              <a:t> in the mass spectrum corresponds to a parent ion passing through the instrument unscathed, and so </a:t>
            </a:r>
            <a:r>
              <a:rPr lang="en-US" altLang="zh-CN" b="1" dirty="0">
                <a:solidFill>
                  <a:srgbClr val="C00000"/>
                </a:solidFill>
              </a:rPr>
              <a:t>shows the relative molecular mass of the molecule</a:t>
            </a:r>
            <a:r>
              <a:rPr lang="en-US" altLang="zh-CN" dirty="0"/>
              <a:t>.</a:t>
            </a:r>
            <a:endParaRPr lang="en-US" altLang="zh-CN" dirty="0"/>
          </a:p>
          <a:p>
            <a:r>
              <a:rPr lang="en-US" altLang="zh-CN" dirty="0"/>
              <a:t>Other ions, produced as a result of this break up, are also detected.</a:t>
            </a:r>
            <a:endParaRPr lang="zh-CN" altLang="en-US" dirty="0"/>
          </a:p>
          <a:p>
            <a:r>
              <a:rPr lang="en-US" altLang="zh-CN" b="1" dirty="0">
                <a:solidFill>
                  <a:srgbClr val="C00000"/>
                </a:solidFill>
              </a:rPr>
              <a:t>The fragmentation pattern can provide useful evidence for the structure of the compound</a:t>
            </a:r>
            <a:r>
              <a:rPr lang="en-US" altLang="zh-CN" dirty="0"/>
              <a:t>. </a:t>
            </a:r>
            <a:endParaRPr lang="en-US" altLang="zh-CN" dirty="0"/>
          </a:p>
          <a:p>
            <a:r>
              <a:rPr lang="en-US" altLang="zh-CN" dirty="0"/>
              <a:t>A chemist pieces together the fragments to form a picture of the complete molecule, in the same way that archaeologists find clues about the past from the pieces of artefacts discovered in the ground.</a:t>
            </a:r>
            <a:endParaRPr lang="en-US" altLang="zh-CN" dirty="0"/>
          </a:p>
          <a:p>
            <a:r>
              <a:rPr lang="en-US" altLang="zh-CN" dirty="0"/>
              <a:t>Consider the diagram in next slide, which shows the mass spectrum of ethanol.</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5" name="Rectangle 2051"/>
          <p:cNvSpPr>
            <a:spLocks noGrp="1" noChangeArrowheads="1"/>
          </p:cNvSpPr>
          <p:nvPr>
            <p:ph idx="1"/>
          </p:nvPr>
        </p:nvSpPr>
        <p:spPr>
          <a:xfrm>
            <a:off x="529898" y="1295400"/>
            <a:ext cx="7772400" cy="1981200"/>
          </a:xfrm>
        </p:spPr>
        <p:txBody>
          <a:bodyPr>
            <a:normAutofit lnSpcReduction="10000"/>
          </a:bodyPr>
          <a:lstStyle/>
          <a:p>
            <a:pPr eaLnBrk="1" hangingPunct="1">
              <a:buFontTx/>
              <a:buNone/>
            </a:pPr>
            <a:r>
              <a:rPr lang="en-US" altLang="zh-CN" dirty="0">
                <a:ea typeface="宋体" panose="02010600030101010101" pitchFamily="2" charset="-122"/>
              </a:rPr>
              <a:t>Depending on their chemical environment, protons in a molecule are shielded by different amounts (Due to electronegativity of different atoms).</a:t>
            </a:r>
            <a:endParaRPr lang="en-US" altLang="zh-CN" dirty="0">
              <a:ea typeface="宋体" panose="02010600030101010101" pitchFamily="2" charset="-122"/>
            </a:endParaRPr>
          </a:p>
        </p:txBody>
      </p:sp>
      <p:sp>
        <p:nvSpPr>
          <p:cNvPr id="17411" name="Slide Number Placeholder 5"/>
          <p:cNvSpPr>
            <a:spLocks noGrp="1"/>
          </p:cNvSpPr>
          <p:nvPr>
            <p:ph type="sldNum" sz="quarter" idx="12"/>
          </p:nvPr>
        </p:nvSpPr>
        <p:spPr bwMode="auto">
          <a:noFill/>
          <a:ln>
            <a:miter lim="800000"/>
          </a:ln>
        </p:spPr>
        <p:txBody>
          <a:bodyPr/>
          <a:lstStyle/>
          <a:p>
            <a:fld id="{FE0F58DB-9895-46A1-AB05-6C2974DD1343}" type="slidenum">
              <a:rPr lang="en-US" altLang="zh-CN"/>
            </a:fld>
            <a:endParaRPr lang="en-US" altLang="zh-CN"/>
          </a:p>
        </p:txBody>
      </p:sp>
      <p:sp>
        <p:nvSpPr>
          <p:cNvPr id="64514" name="Rectangle 2050"/>
          <p:cNvSpPr>
            <a:spLocks noGrp="1" noChangeArrowheads="1"/>
          </p:cNvSpPr>
          <p:nvPr>
            <p:ph type="title"/>
          </p:nvPr>
        </p:nvSpPr>
        <p:spPr>
          <a:xfrm>
            <a:off x="585461" y="304800"/>
            <a:ext cx="7716837" cy="762000"/>
          </a:xfrm>
        </p:spPr>
        <p:txBody>
          <a:bodyPr/>
          <a:lstStyle/>
          <a:p>
            <a:pPr eaLnBrk="1" fontAlgn="auto" hangingPunct="1">
              <a:spcAft>
                <a:spcPts val="0"/>
              </a:spcAft>
              <a:defRPr/>
            </a:pPr>
            <a:r>
              <a:rPr lang="en-US" dirty="0"/>
              <a:t>Protons in a Molecule</a:t>
            </a:r>
            <a:endParaRPr lang="en-US" dirty="0"/>
          </a:p>
        </p:txBody>
      </p:sp>
      <p:pic>
        <p:nvPicPr>
          <p:cNvPr id="17414" name="Picture 2052" descr="E:\Wade ed5 PPT\Graphics\Chapter 13\Reduced\FG13_05-01UN-01.jpg"/>
          <p:cNvPicPr>
            <a:picLocks noChangeAspect="1" noChangeArrowheads="1"/>
          </p:cNvPicPr>
          <p:nvPr/>
        </p:nvPicPr>
        <p:blipFill>
          <a:blip r:embed="rId1"/>
          <a:srcRect/>
          <a:stretch>
            <a:fillRect/>
          </a:stretch>
        </p:blipFill>
        <p:spPr bwMode="auto">
          <a:xfrm>
            <a:off x="516077" y="3657600"/>
            <a:ext cx="8432800" cy="17922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4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autoUpdateAnimBg="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4"/>
          <p:cNvSpPr>
            <a:spLocks noGrp="1"/>
          </p:cNvSpPr>
          <p:nvPr>
            <p:ph type="sldNum" sz="quarter" idx="12"/>
          </p:nvPr>
        </p:nvSpPr>
        <p:spPr bwMode="auto">
          <a:noFill/>
          <a:ln>
            <a:miter lim="800000"/>
          </a:ln>
        </p:spPr>
        <p:txBody>
          <a:bodyPr/>
          <a:lstStyle/>
          <a:p>
            <a:fld id="{56CB891C-FF5F-4F0D-9BAD-E86C7174A434}" type="slidenum">
              <a:rPr lang="en-US" altLang="zh-CN"/>
            </a:fld>
            <a:endParaRPr lang="en-US" altLang="zh-CN"/>
          </a:p>
        </p:txBody>
      </p:sp>
      <p:sp>
        <p:nvSpPr>
          <p:cNvPr id="13314" name="Rectangle 2"/>
          <p:cNvSpPr>
            <a:spLocks noGrp="1" noChangeArrowheads="1"/>
          </p:cNvSpPr>
          <p:nvPr>
            <p:ph type="title" idx="4294967295"/>
          </p:nvPr>
        </p:nvSpPr>
        <p:spPr>
          <a:xfrm>
            <a:off x="165100" y="228600"/>
            <a:ext cx="7772400" cy="1143000"/>
          </a:xfrm>
        </p:spPr>
        <p:txBody>
          <a:bodyPr/>
          <a:lstStyle/>
          <a:p>
            <a:pPr eaLnBrk="1" fontAlgn="auto" hangingPunct="1">
              <a:spcAft>
                <a:spcPts val="0"/>
              </a:spcAft>
              <a:defRPr/>
            </a:pPr>
            <a:r>
              <a:rPr lang="en-US" dirty="0"/>
              <a:t>The NMR Spectrum</a:t>
            </a:r>
            <a:endParaRPr lang="en-US" dirty="0"/>
          </a:p>
        </p:txBody>
      </p:sp>
      <p:sp>
        <p:nvSpPr>
          <p:cNvPr id="20484" name="Text Box 7"/>
          <p:cNvSpPr txBox="1">
            <a:spLocks noChangeArrowheads="1"/>
          </p:cNvSpPr>
          <p:nvPr/>
        </p:nvSpPr>
        <p:spPr bwMode="auto">
          <a:xfrm>
            <a:off x="8534400" y="6019800"/>
            <a:ext cx="609600" cy="457200"/>
          </a:xfrm>
          <a:prstGeom prst="rect">
            <a:avLst/>
          </a:prstGeom>
          <a:noFill/>
          <a:ln w="9525">
            <a:noFill/>
            <a:miter lim="800000"/>
          </a:ln>
        </p:spPr>
        <p:txBody>
          <a:bodyPr>
            <a:spAutoFit/>
          </a:bodyPr>
          <a:lstStyle/>
          <a:p>
            <a:pPr>
              <a:spcBef>
                <a:spcPct val="50000"/>
              </a:spcBef>
            </a:pPr>
            <a:r>
              <a:rPr lang="en-US" altLang="zh-CN">
                <a:latin typeface="Times New Roman" panose="02020603050405020304" pitchFamily="18" charset="0"/>
                <a:ea typeface="宋体" panose="02010600030101010101" pitchFamily="2" charset="-122"/>
              </a:rPr>
              <a:t>=&gt;</a:t>
            </a:r>
            <a:endParaRPr lang="en-US" altLang="zh-CN">
              <a:latin typeface="Times New Roman" panose="02020603050405020304" pitchFamily="18" charset="0"/>
              <a:ea typeface="宋体" panose="02010600030101010101" pitchFamily="2" charset="-122"/>
            </a:endParaRPr>
          </a:p>
        </p:txBody>
      </p:sp>
      <p:pic>
        <p:nvPicPr>
          <p:cNvPr id="20485" name="Picture 8" descr="E:\Wade ed5 PPT\Graphics\Chapter 13\Reduced\FG13_07-01.jpg"/>
          <p:cNvPicPr>
            <a:picLocks noChangeAspect="1" noChangeArrowheads="1"/>
          </p:cNvPicPr>
          <p:nvPr/>
        </p:nvPicPr>
        <p:blipFill>
          <a:blip r:embed="rId1"/>
          <a:srcRect/>
          <a:stretch>
            <a:fillRect/>
          </a:stretch>
        </p:blipFill>
        <p:spPr bwMode="auto">
          <a:xfrm>
            <a:off x="165100" y="1506537"/>
            <a:ext cx="8915400" cy="4579938"/>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81000"/>
            <a:ext cx="8229600" cy="6172200"/>
          </a:xfrm>
        </p:spPr>
        <p:txBody>
          <a:bodyPr>
            <a:normAutofit/>
          </a:bodyPr>
          <a:lstStyle/>
          <a:p>
            <a:r>
              <a:rPr lang="en-US" altLang="zh-CN" dirty="0"/>
              <a:t>The signals are measured against the </a:t>
            </a:r>
            <a:r>
              <a:rPr lang="en-US" altLang="zh-CN" b="1" dirty="0">
                <a:solidFill>
                  <a:srgbClr val="AC0000"/>
                </a:solidFill>
              </a:rPr>
              <a:t>standard signal produced by the 12 hydrogen nuclei in tetramethylsilane (TMS)</a:t>
            </a:r>
            <a:r>
              <a:rPr lang="en-US" altLang="zh-CN" dirty="0"/>
              <a:t>.</a:t>
            </a:r>
            <a:endParaRPr lang="en-US" altLang="zh-CN" dirty="0"/>
          </a:p>
          <a:p>
            <a:endParaRPr lang="en-US" altLang="zh-CN" dirty="0"/>
          </a:p>
          <a:p>
            <a:endParaRPr lang="en-US" altLang="zh-CN" dirty="0"/>
          </a:p>
          <a:p>
            <a:endParaRPr lang="en-US" altLang="zh-CN" dirty="0"/>
          </a:p>
          <a:p>
            <a:endParaRPr lang="en-US" altLang="zh-CN" dirty="0"/>
          </a:p>
          <a:p>
            <a:r>
              <a:rPr lang="en-US" altLang="zh-CN" dirty="0"/>
              <a:t>In tetramethylsilane, each of the 12 hydrogen atoms is bonded to a carbon atom, which in turn is bonded to two other hydrogen atoms. </a:t>
            </a:r>
            <a:endParaRPr lang="en-US" altLang="zh-CN" dirty="0"/>
          </a:p>
        </p:txBody>
      </p:sp>
      <p:pic>
        <p:nvPicPr>
          <p:cNvPr id="5" name="图片 4"/>
          <p:cNvPicPr>
            <a:picLocks noChangeAspect="1"/>
          </p:cNvPicPr>
          <p:nvPr/>
        </p:nvPicPr>
        <p:blipFill>
          <a:blip r:embed="rId1">
            <a:lum bright="-20000" contrast="40000"/>
          </a:blip>
          <a:stretch>
            <a:fillRect/>
          </a:stretch>
        </p:blipFill>
        <p:spPr>
          <a:xfrm>
            <a:off x="2667000" y="2057400"/>
            <a:ext cx="2819399" cy="21466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04800"/>
            <a:ext cx="8229600" cy="6324600"/>
          </a:xfrm>
        </p:spPr>
        <p:txBody>
          <a:bodyPr>
            <a:normAutofit fontScale="92500" lnSpcReduction="10000"/>
          </a:bodyPr>
          <a:lstStyle/>
          <a:p>
            <a:r>
              <a:rPr lang="en-US" altLang="zh-CN" dirty="0"/>
              <a:t>The silicon atom is bonded to four methyl groups. </a:t>
            </a:r>
            <a:endParaRPr lang="en-US" altLang="zh-CN" dirty="0"/>
          </a:p>
          <a:p>
            <a:r>
              <a:rPr lang="en-US" altLang="zh-CN" b="1" dirty="0">
                <a:solidFill>
                  <a:srgbClr val="AC0000"/>
                </a:solidFill>
              </a:rPr>
              <a:t>All the hydrogen atoms are in the same environment so only one signal is recorded</a:t>
            </a:r>
            <a:r>
              <a:rPr lang="en-US" altLang="zh-CN" dirty="0"/>
              <a:t>.</a:t>
            </a:r>
            <a:endParaRPr lang="en-US" altLang="zh-CN" dirty="0"/>
          </a:p>
          <a:p>
            <a:r>
              <a:rPr lang="en-US" altLang="zh-CN" b="1" dirty="0">
                <a:solidFill>
                  <a:srgbClr val="C00000"/>
                </a:solidFill>
              </a:rPr>
              <a:t>Silicon has a lower electronegativity than carbon, so TMS absorbs radio waves in different regions from that absorbed by hydrogen nuclei attached to carbon, oxygen, or nitrogen atoms.</a:t>
            </a:r>
            <a:r>
              <a:rPr lang="en-US" altLang="zh-CN" dirty="0"/>
              <a:t> </a:t>
            </a:r>
            <a:endParaRPr lang="en-US" altLang="zh-CN" dirty="0"/>
          </a:p>
          <a:p>
            <a:r>
              <a:rPr lang="en-US" altLang="zh-CN" dirty="0"/>
              <a:t>This ensures that the standard signal does not overlap with any signals under investigation.</a:t>
            </a:r>
            <a:endParaRPr lang="en-US" altLang="zh-CN" dirty="0"/>
          </a:p>
          <a:p>
            <a:r>
              <a:rPr lang="en-US" altLang="zh-CN" dirty="0">
                <a:solidFill>
                  <a:schemeClr val="tx1"/>
                </a:solidFill>
              </a:rPr>
              <a:t>The position of the NMR signal relative to this standard is called the chemical shift of the proton. </a:t>
            </a:r>
            <a:endParaRPr lang="en-US" altLang="zh-CN" dirty="0">
              <a:solidFill>
                <a:schemeClr val="tx1"/>
              </a:solidFill>
            </a:endParaRPr>
          </a:p>
          <a:p>
            <a:r>
              <a:rPr lang="en-US" altLang="zh-CN" dirty="0">
                <a:solidFill>
                  <a:schemeClr val="tx1"/>
                </a:solidFill>
              </a:rPr>
              <a:t>Hydrogen nuclei in particular environments have characteristic chemical shifts.</a:t>
            </a:r>
            <a:endParaRPr lang="en-US" altLang="zh-CN"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04800"/>
            <a:ext cx="8229600" cy="6324600"/>
          </a:xfrm>
        </p:spPr>
        <p:txBody>
          <a:bodyPr>
            <a:normAutofit/>
          </a:bodyPr>
          <a:lstStyle/>
          <a:p>
            <a:r>
              <a:rPr lang="en-US" altLang="zh-CN" b="1" dirty="0">
                <a:solidFill>
                  <a:srgbClr val="C00000"/>
                </a:solidFill>
              </a:rPr>
              <a:t>TMS has no functional groups (Si-C bond is quite stable) so it is very stable and does not react with almost all organic compounds.</a:t>
            </a:r>
            <a:endParaRPr lang="en-US" altLang="zh-CN" b="1" dirty="0">
              <a:solidFill>
                <a:srgbClr val="C00000"/>
              </a:solidFill>
            </a:endParaRPr>
          </a:p>
          <a:p>
            <a:r>
              <a:rPr lang="en-US" altLang="zh-CN" b="1" dirty="0">
                <a:solidFill>
                  <a:srgbClr val="C00000"/>
                </a:solidFill>
              </a:rPr>
              <a:t>TMS is non-polar and so has a relative low boiling point. It is easy to separate it from the sample.</a:t>
            </a:r>
            <a:endParaRPr lang="en-US" altLang="zh-CN"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p:txBody>
          <a:bodyPr/>
          <a:lstStyle/>
          <a:p>
            <a:pPr eaLnBrk="1" hangingPunct="1"/>
            <a:r>
              <a:rPr lang="en-US" altLang="zh-CN" dirty="0">
                <a:ea typeface="宋体" panose="02010600030101010101" pitchFamily="2" charset="-122"/>
              </a:rPr>
              <a:t>Measured in parts per million.</a:t>
            </a:r>
            <a:endParaRPr lang="en-US" altLang="zh-CN" dirty="0">
              <a:ea typeface="宋体" panose="02010600030101010101" pitchFamily="2" charset="-122"/>
            </a:endParaRPr>
          </a:p>
          <a:p>
            <a:pPr eaLnBrk="1" hangingPunct="1"/>
            <a:r>
              <a:rPr lang="en-US" altLang="zh-CN" dirty="0">
                <a:ea typeface="宋体" panose="02010600030101010101" pitchFamily="2" charset="-122"/>
              </a:rPr>
              <a:t>Ratio of shift downfield from TMS (Hz) to total spectrometer frequency (MHz).</a:t>
            </a:r>
            <a:endParaRPr lang="en-US" altLang="zh-CN" dirty="0">
              <a:ea typeface="宋体" panose="02010600030101010101" pitchFamily="2" charset="-122"/>
            </a:endParaRPr>
          </a:p>
          <a:p>
            <a:pPr eaLnBrk="1" hangingPunct="1"/>
            <a:r>
              <a:rPr lang="en-US" altLang="zh-CN" dirty="0">
                <a:ea typeface="宋体" panose="02010600030101010101" pitchFamily="2" charset="-122"/>
              </a:rPr>
              <a:t>Same value for 60, 100, or 300 MHz machine.</a:t>
            </a:r>
            <a:endParaRPr lang="en-US" altLang="zh-CN" dirty="0">
              <a:ea typeface="宋体" panose="02010600030101010101" pitchFamily="2" charset="-122"/>
            </a:endParaRPr>
          </a:p>
          <a:p>
            <a:pPr eaLnBrk="1" hangingPunct="1"/>
            <a:r>
              <a:rPr lang="en-US" altLang="zh-CN" dirty="0">
                <a:ea typeface="宋体" panose="02010600030101010101" pitchFamily="2" charset="-122"/>
              </a:rPr>
              <a:t>Called the delta scale. </a:t>
            </a:r>
            <a:br>
              <a:rPr lang="en-US" altLang="zh-CN" dirty="0">
                <a:ea typeface="宋体" panose="02010600030101010101" pitchFamily="2" charset="-122"/>
              </a:rPr>
            </a:br>
            <a:endParaRPr lang="en-US" altLang="zh-CN" dirty="0">
              <a:ea typeface="宋体" panose="02010600030101010101" pitchFamily="2" charset="-122"/>
            </a:endParaRPr>
          </a:p>
        </p:txBody>
      </p:sp>
      <p:sp>
        <p:nvSpPr>
          <p:cNvPr id="22531" name="Slide Number Placeholder 5"/>
          <p:cNvSpPr>
            <a:spLocks noGrp="1"/>
          </p:cNvSpPr>
          <p:nvPr>
            <p:ph type="sldNum" sz="quarter" idx="12"/>
          </p:nvPr>
        </p:nvSpPr>
        <p:spPr bwMode="auto">
          <a:noFill/>
          <a:ln>
            <a:miter lim="800000"/>
          </a:ln>
        </p:spPr>
        <p:txBody>
          <a:bodyPr/>
          <a:lstStyle/>
          <a:p>
            <a:fld id="{BEFEC9EA-07E7-4241-9ED1-6BFAA8F30694}" type="slidenum">
              <a:rPr lang="en-US" altLang="zh-CN"/>
            </a:fld>
            <a:endParaRPr lang="en-US" altLang="zh-CN"/>
          </a:p>
        </p:txBody>
      </p:sp>
      <p:sp>
        <p:nvSpPr>
          <p:cNvPr id="15362" name="Rectangle 2"/>
          <p:cNvSpPr>
            <a:spLocks noGrp="1" noChangeArrowheads="1"/>
          </p:cNvSpPr>
          <p:nvPr>
            <p:ph type="title"/>
          </p:nvPr>
        </p:nvSpPr>
        <p:spPr/>
        <p:txBody>
          <a:bodyPr/>
          <a:lstStyle/>
          <a:p>
            <a:pPr eaLnBrk="1" fontAlgn="auto" hangingPunct="1">
              <a:spcAft>
                <a:spcPts val="0"/>
              </a:spcAft>
              <a:defRPr/>
            </a:pPr>
            <a:r>
              <a:rPr lang="en-US"/>
              <a:t>Chemical Shift</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3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autoUpdateAnimBg="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8600" y="381000"/>
            <a:ext cx="8763000" cy="6172200"/>
          </a:xfrm>
        </p:spPr>
        <p:txBody>
          <a:bodyPr>
            <a:normAutofit fontScale="85000" lnSpcReduction="20000"/>
          </a:bodyPr>
          <a:lstStyle/>
          <a:p>
            <a:r>
              <a:rPr lang="en-US" altLang="zh-CN" dirty="0"/>
              <a:t>The chemical shift (represented by </a:t>
            </a:r>
            <a:r>
              <a:rPr lang="el-GR" altLang="zh-CN" dirty="0"/>
              <a:t>δ</a:t>
            </a:r>
            <a:r>
              <a:rPr lang="en-US" altLang="zh-CN" dirty="0"/>
              <a:t>) of a proton in a molecule is defined as:</a:t>
            </a:r>
            <a:endParaRPr lang="en-US" altLang="zh-CN" dirty="0"/>
          </a:p>
          <a:p>
            <a:endParaRPr lang="en-US" altLang="zh-CN" dirty="0"/>
          </a:p>
          <a:p>
            <a:endParaRPr lang="en-US" altLang="zh-CN" dirty="0"/>
          </a:p>
          <a:p>
            <a:endParaRPr lang="en-US" altLang="zh-CN" dirty="0"/>
          </a:p>
          <a:p>
            <a:r>
              <a:rPr lang="en-US" altLang="zh-CN" dirty="0"/>
              <a:t>where </a:t>
            </a:r>
            <a:r>
              <a:rPr lang="el-GR" altLang="zh-CN" dirty="0"/>
              <a:t>ν</a:t>
            </a:r>
            <a:r>
              <a:rPr lang="en-US" altLang="zh-CN" dirty="0"/>
              <a:t> and </a:t>
            </a:r>
            <a:r>
              <a:rPr lang="el-GR" altLang="zh-CN" dirty="0"/>
              <a:t>ν</a:t>
            </a:r>
            <a:r>
              <a:rPr lang="en-US" altLang="zh-CN" baseline="-25000" dirty="0"/>
              <a:t>0</a:t>
            </a:r>
            <a:r>
              <a:rPr lang="en-US" altLang="zh-CN" dirty="0"/>
              <a:t> are the frequencies of the radio waves absorbed by the protons in the sample and TMS respectively. </a:t>
            </a:r>
            <a:endParaRPr lang="en-US" altLang="zh-CN" dirty="0"/>
          </a:p>
          <a:p>
            <a:r>
              <a:rPr lang="en-US" altLang="zh-CN" dirty="0"/>
              <a:t>Although the absolute frequency of the signal depends on the strength of the magnetic field, the chemical shift relative to the standard stays the same. </a:t>
            </a:r>
            <a:endParaRPr lang="en-US" altLang="zh-CN" dirty="0"/>
          </a:p>
          <a:p>
            <a:r>
              <a:rPr lang="en-US" altLang="zh-CN" dirty="0"/>
              <a:t>This allows a standard spectrum to be produced. </a:t>
            </a:r>
            <a:endParaRPr lang="en-US" altLang="zh-CN" dirty="0"/>
          </a:p>
          <a:p>
            <a:r>
              <a:rPr lang="en-US" altLang="zh-CN" b="1" dirty="0">
                <a:solidFill>
                  <a:srgbClr val="C00000"/>
                </a:solidFill>
              </a:rPr>
              <a:t>TMS has the additional advantages that it is chemically inert and is soluble in most organic solvents.</a:t>
            </a:r>
            <a:endParaRPr lang="en-US" altLang="zh-CN" b="1" dirty="0">
              <a:solidFill>
                <a:srgbClr val="C00000"/>
              </a:solidFill>
            </a:endParaRPr>
          </a:p>
          <a:p>
            <a:r>
              <a:rPr lang="en-US" altLang="zh-CN" b="1" dirty="0">
                <a:solidFill>
                  <a:srgbClr val="C00000"/>
                </a:solidFill>
              </a:rPr>
              <a:t>It can be easily removed from the sample as it has a low boiling point.</a:t>
            </a:r>
            <a:endParaRPr lang="zh-CN" altLang="en-US" b="1" dirty="0">
              <a:solidFill>
                <a:srgbClr val="C00000"/>
              </a:solidFill>
            </a:endParaRPr>
          </a:p>
        </p:txBody>
      </p:sp>
      <p:pic>
        <p:nvPicPr>
          <p:cNvPr id="2" name="图片 1"/>
          <p:cNvPicPr>
            <a:picLocks noChangeAspect="1"/>
          </p:cNvPicPr>
          <p:nvPr/>
        </p:nvPicPr>
        <p:blipFill>
          <a:blip r:embed="rId1">
            <a:lum bright="-20000" contrast="40000"/>
          </a:blip>
          <a:stretch>
            <a:fillRect/>
          </a:stretch>
        </p:blipFill>
        <p:spPr>
          <a:xfrm>
            <a:off x="4191000" y="838200"/>
            <a:ext cx="4114800" cy="13491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a:spLocks noGrp="1"/>
          </p:cNvSpPr>
          <p:nvPr>
            <p:ph type="sldNum" sz="quarter" idx="12"/>
          </p:nvPr>
        </p:nvSpPr>
        <p:spPr bwMode="auto">
          <a:noFill/>
          <a:ln>
            <a:miter lim="800000"/>
          </a:ln>
        </p:spPr>
        <p:txBody>
          <a:bodyPr/>
          <a:lstStyle/>
          <a:p>
            <a:fld id="{D48449F3-E0C2-4580-A93F-3B36880A6441}" type="slidenum">
              <a:rPr lang="en-US" altLang="zh-CN"/>
            </a:fld>
            <a:endParaRPr lang="en-US" altLang="zh-CN"/>
          </a:p>
        </p:txBody>
      </p:sp>
      <p:sp>
        <p:nvSpPr>
          <p:cNvPr id="16386" name="Rectangle 2"/>
          <p:cNvSpPr>
            <a:spLocks noGrp="1" noChangeArrowheads="1"/>
          </p:cNvSpPr>
          <p:nvPr>
            <p:ph type="title" idx="4294967295"/>
          </p:nvPr>
        </p:nvSpPr>
        <p:spPr>
          <a:xfrm>
            <a:off x="533400" y="0"/>
            <a:ext cx="7772400" cy="1143000"/>
          </a:xfrm>
        </p:spPr>
        <p:txBody>
          <a:bodyPr/>
          <a:lstStyle/>
          <a:p>
            <a:pPr eaLnBrk="1" fontAlgn="auto" hangingPunct="1">
              <a:spcAft>
                <a:spcPts val="0"/>
              </a:spcAft>
              <a:defRPr/>
            </a:pPr>
            <a:r>
              <a:rPr lang="en-US" sz="3200" dirty="0"/>
              <a:t>Delta Scale</a:t>
            </a:r>
            <a:endParaRPr lang="en-US" sz="3200" dirty="0"/>
          </a:p>
        </p:txBody>
      </p:sp>
      <p:pic>
        <p:nvPicPr>
          <p:cNvPr id="23556" name="Picture 5" descr="E:\Wade ed5 PPT\Graphics\Chapter 13\Reduced\FG13_08-01.jpg"/>
          <p:cNvPicPr>
            <a:picLocks noChangeAspect="1" noChangeArrowheads="1"/>
          </p:cNvPicPr>
          <p:nvPr/>
        </p:nvPicPr>
        <p:blipFill>
          <a:blip r:embed="rId1"/>
          <a:srcRect/>
          <a:stretch>
            <a:fillRect/>
          </a:stretch>
        </p:blipFill>
        <p:spPr bwMode="auto">
          <a:xfrm>
            <a:off x="393700" y="1049337"/>
            <a:ext cx="8293100" cy="5307013"/>
          </a:xfrm>
          <a:prstGeom prst="rect">
            <a:avLst/>
          </a:prstGeom>
          <a:noFill/>
          <a:ln w="9525">
            <a:noFill/>
            <a:miter lim="800000"/>
            <a:headEnd/>
            <a:tailEnd/>
          </a:ln>
        </p:spPr>
      </p:pic>
      <p:sp>
        <p:nvSpPr>
          <p:cNvPr id="23557" name="Text Box 4"/>
          <p:cNvSpPr txBox="1">
            <a:spLocks noChangeArrowheads="1"/>
          </p:cNvSpPr>
          <p:nvPr/>
        </p:nvSpPr>
        <p:spPr bwMode="auto">
          <a:xfrm>
            <a:off x="8534400" y="6400800"/>
            <a:ext cx="609600" cy="457200"/>
          </a:xfrm>
          <a:prstGeom prst="rect">
            <a:avLst/>
          </a:prstGeom>
          <a:noFill/>
          <a:ln w="9525">
            <a:noFill/>
            <a:miter lim="800000"/>
          </a:ln>
        </p:spPr>
        <p:txBody>
          <a:bodyPr>
            <a:spAutoFit/>
          </a:bodyPr>
          <a:lstStyle/>
          <a:p>
            <a:pPr>
              <a:spcBef>
                <a:spcPct val="50000"/>
              </a:spcBef>
            </a:pPr>
            <a:r>
              <a:rPr lang="en-US" altLang="zh-CN">
                <a:latin typeface="Times New Roman" panose="02020603050405020304" pitchFamily="18" charset="0"/>
                <a:ea typeface="宋体" panose="02010600030101010101" pitchFamily="2" charset="-122"/>
              </a:rPr>
              <a:t>=&gt;</a:t>
            </a:r>
            <a:endParaRPr lang="en-US" altLang="zh-CN">
              <a:latin typeface="Times New Roman" panose="02020603050405020304" pitchFamily="18" charset="0"/>
              <a:ea typeface="宋体" panose="02010600030101010101" pitchFamily="2"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85800" y="381000"/>
            <a:ext cx="7772400" cy="1143000"/>
          </a:xfrm>
          <a:solidFill>
            <a:schemeClr val="bg2"/>
          </a:solidFill>
        </p:spPr>
        <p:txBody>
          <a:bodyPr/>
          <a:lstStyle/>
          <a:p>
            <a:pPr eaLnBrk="1" fontAlgn="auto" hangingPunct="1">
              <a:spcAft>
                <a:spcPts val="0"/>
              </a:spcAft>
              <a:defRPr/>
            </a:pPr>
            <a:r>
              <a:rPr lang="en-US" dirty="0"/>
              <a:t>Location of Signals</a:t>
            </a:r>
            <a:endParaRPr lang="en-US" dirty="0"/>
          </a:p>
        </p:txBody>
      </p:sp>
      <p:sp>
        <p:nvSpPr>
          <p:cNvPr id="17411" name="Rectangle 3"/>
          <p:cNvSpPr>
            <a:spLocks noGrp="1" noChangeArrowheads="1"/>
          </p:cNvSpPr>
          <p:nvPr>
            <p:ph type="body" sz="half" idx="2"/>
          </p:nvPr>
        </p:nvSpPr>
        <p:spPr>
          <a:xfrm>
            <a:off x="3581400" y="1600200"/>
            <a:ext cx="4876800" cy="4953000"/>
          </a:xfrm>
        </p:spPr>
        <p:txBody>
          <a:bodyPr>
            <a:normAutofit lnSpcReduction="10000"/>
          </a:bodyPr>
          <a:lstStyle/>
          <a:p>
            <a:pPr marL="365760" indent="-255905" eaLnBrk="1" fontAlgn="auto" hangingPunct="1">
              <a:spcAft>
                <a:spcPts val="0"/>
              </a:spcAft>
              <a:buFont typeface="Wingdings 3" panose="05040102010807070707"/>
              <a:buChar char=""/>
              <a:defRPr/>
            </a:pPr>
            <a:r>
              <a:rPr lang="en-US" sz="2800" dirty="0"/>
              <a:t>More electronegative atoms deshield more and give larger shift values.</a:t>
            </a:r>
            <a:endParaRPr lang="en-US" sz="2800" dirty="0"/>
          </a:p>
          <a:p>
            <a:pPr marL="365760" indent="-255905" eaLnBrk="1" fontAlgn="auto" hangingPunct="1">
              <a:spcAft>
                <a:spcPts val="0"/>
              </a:spcAft>
              <a:buNone/>
              <a:defRPr/>
            </a:pPr>
            <a:endParaRPr lang="en-US" sz="2800" dirty="0"/>
          </a:p>
          <a:p>
            <a:pPr marL="365760" indent="-255905" eaLnBrk="1" fontAlgn="auto" hangingPunct="1">
              <a:spcAft>
                <a:spcPts val="0"/>
              </a:spcAft>
              <a:buFont typeface="Wingdings 3" panose="05040102010807070707"/>
              <a:buChar char=""/>
              <a:defRPr/>
            </a:pPr>
            <a:r>
              <a:rPr lang="en-US" sz="2800" dirty="0"/>
              <a:t>Effect decreases with distance.</a:t>
            </a:r>
            <a:endParaRPr lang="en-US" sz="2800" dirty="0"/>
          </a:p>
          <a:p>
            <a:pPr marL="365760" indent="-255905" eaLnBrk="1" fontAlgn="auto" hangingPunct="1">
              <a:spcAft>
                <a:spcPts val="0"/>
              </a:spcAft>
              <a:buFont typeface="Wingdings 3" panose="05040102010807070707"/>
              <a:buChar char=""/>
              <a:defRPr/>
            </a:pPr>
            <a:endParaRPr lang="en-US" sz="2800" dirty="0"/>
          </a:p>
          <a:p>
            <a:pPr marL="365760" indent="-255905" eaLnBrk="1" fontAlgn="auto" hangingPunct="1">
              <a:spcAft>
                <a:spcPts val="0"/>
              </a:spcAft>
              <a:buFont typeface="Wingdings 3" panose="05040102010807070707"/>
              <a:buChar char=""/>
              <a:defRPr/>
            </a:pPr>
            <a:r>
              <a:rPr lang="en-US" sz="2800" dirty="0"/>
              <a:t>Additional electronegative atoms cause increase in chemical shift.</a:t>
            </a:r>
            <a:br>
              <a:rPr lang="en-US" sz="2800" dirty="0"/>
            </a:br>
            <a:endParaRPr lang="en-US" sz="2800" dirty="0"/>
          </a:p>
        </p:txBody>
      </p:sp>
      <p:sp>
        <p:nvSpPr>
          <p:cNvPr id="24580" name="Slide Number Placeholder 6"/>
          <p:cNvSpPr>
            <a:spLocks noGrp="1"/>
          </p:cNvSpPr>
          <p:nvPr>
            <p:ph type="sldNum" sz="quarter" idx="12"/>
          </p:nvPr>
        </p:nvSpPr>
        <p:spPr bwMode="auto">
          <a:noFill/>
          <a:ln>
            <a:miter lim="800000"/>
          </a:ln>
        </p:spPr>
        <p:txBody>
          <a:bodyPr/>
          <a:lstStyle/>
          <a:p>
            <a:fld id="{ECF8464E-D1AF-46C3-B4BA-5796D1A44F39}" type="slidenum">
              <a:rPr lang="en-US" altLang="zh-CN"/>
            </a:fld>
            <a:endParaRPr lang="en-US" altLang="zh-CN"/>
          </a:p>
        </p:txBody>
      </p:sp>
      <p:pic>
        <p:nvPicPr>
          <p:cNvPr id="24581" name="Picture 4" descr="D:\WADE\CHAP13\TABLES\TB13_002.PCT"/>
          <p:cNvPicPr>
            <a:picLocks noChangeAspect="1" noChangeArrowheads="1"/>
          </p:cNvPicPr>
          <p:nvPr/>
        </p:nvPicPr>
        <p:blipFill>
          <a:blip r:embed="rId1"/>
          <a:srcRect l="30014" r="38992"/>
          <a:stretch>
            <a:fillRect/>
          </a:stretch>
        </p:blipFill>
        <p:spPr bwMode="auto">
          <a:xfrm>
            <a:off x="1066800" y="1447800"/>
            <a:ext cx="2362200" cy="5081588"/>
          </a:xfrm>
          <a:prstGeom prst="rect">
            <a:avLst/>
          </a:prstGeom>
          <a:solidFill>
            <a:srgbClr val="FFFF00"/>
          </a:solid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4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4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utoUpdateAnimBg="0" build="p"/>
    </p:bld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Slide Number Placeholder 5"/>
          <p:cNvSpPr>
            <a:spLocks noGrp="1"/>
          </p:cNvSpPr>
          <p:nvPr>
            <p:ph type="sldNum" sz="quarter" idx="12"/>
          </p:nvPr>
        </p:nvSpPr>
        <p:spPr bwMode="auto">
          <a:noFill/>
          <a:ln>
            <a:miter lim="800000"/>
          </a:ln>
        </p:spPr>
        <p:txBody>
          <a:bodyPr/>
          <a:lstStyle/>
          <a:p>
            <a:fld id="{6A81B11E-2DE2-464B-B559-58950B069487}" type="slidenum">
              <a:rPr lang="en-US" altLang="zh-CN"/>
            </a:fld>
            <a:endParaRPr lang="en-US" altLang="zh-CN"/>
          </a:p>
        </p:txBody>
      </p:sp>
      <p:sp>
        <p:nvSpPr>
          <p:cNvPr id="11267" name="Rectangle 3"/>
          <p:cNvSpPr>
            <a:spLocks noGrp="1" noChangeArrowheads="1"/>
          </p:cNvSpPr>
          <p:nvPr>
            <p:ph idx="4294967295"/>
          </p:nvPr>
        </p:nvSpPr>
        <p:spPr>
          <a:xfrm>
            <a:off x="508000" y="1524000"/>
            <a:ext cx="8153400" cy="5029200"/>
          </a:xfrm>
        </p:spPr>
        <p:txBody>
          <a:bodyPr>
            <a:normAutofit lnSpcReduction="10000"/>
          </a:bodyPr>
          <a:lstStyle/>
          <a:p>
            <a:pPr eaLnBrk="1" hangingPunct="1"/>
            <a:r>
              <a:rPr lang="en-US" altLang="zh-CN" dirty="0">
                <a:ea typeface="宋体" panose="02010600030101010101" pitchFamily="2" charset="-122"/>
              </a:rPr>
              <a:t>The </a:t>
            </a:r>
            <a:r>
              <a:rPr lang="en-US" altLang="zh-CN" b="1" i="1" dirty="0">
                <a:solidFill>
                  <a:srgbClr val="C00000"/>
                </a:solidFill>
                <a:ea typeface="宋体" panose="02010600030101010101" pitchFamily="2" charset="-122"/>
              </a:rPr>
              <a:t>number</a:t>
            </a:r>
            <a:r>
              <a:rPr lang="en-US" altLang="zh-CN" dirty="0">
                <a:ea typeface="宋体" panose="02010600030101010101" pitchFamily="2" charset="-122"/>
              </a:rPr>
              <a:t> of signals shows how many different kinds of hydrogen atoms are present.</a:t>
            </a:r>
            <a:endParaRPr lang="en-US" altLang="zh-CN" dirty="0">
              <a:ea typeface="宋体" panose="02010600030101010101" pitchFamily="2" charset="-122"/>
            </a:endParaRPr>
          </a:p>
          <a:p>
            <a:pPr eaLnBrk="1" hangingPunct="1"/>
            <a:r>
              <a:rPr lang="en-US" altLang="zh-CN" dirty="0">
                <a:ea typeface="宋体" panose="02010600030101010101" pitchFamily="2" charset="-122"/>
              </a:rPr>
              <a:t>The </a:t>
            </a:r>
            <a:r>
              <a:rPr lang="en-US" altLang="zh-CN" b="1" i="1" dirty="0">
                <a:solidFill>
                  <a:srgbClr val="C00000"/>
                </a:solidFill>
                <a:ea typeface="宋体" panose="02010600030101010101" pitchFamily="2" charset="-122"/>
              </a:rPr>
              <a:t>intensity</a:t>
            </a:r>
            <a:r>
              <a:rPr lang="en-US" altLang="zh-CN" dirty="0">
                <a:ea typeface="宋体" panose="02010600030101010101" pitchFamily="2" charset="-122"/>
              </a:rPr>
              <a:t> of the signal shows the number of hydrogen atoms of that type. (Peak area---integration trace)</a:t>
            </a:r>
            <a:endParaRPr lang="en-US" altLang="zh-CN" dirty="0">
              <a:ea typeface="宋体" panose="02010600030101010101" pitchFamily="2" charset="-122"/>
            </a:endParaRPr>
          </a:p>
          <a:p>
            <a:pPr eaLnBrk="1" hangingPunct="1"/>
            <a:r>
              <a:rPr lang="en-US" altLang="zh-CN" dirty="0">
                <a:ea typeface="宋体" panose="02010600030101010101" pitchFamily="2" charset="-122"/>
              </a:rPr>
              <a:t>Signal </a:t>
            </a:r>
            <a:r>
              <a:rPr lang="en-US" altLang="zh-CN" b="1" i="1" dirty="0">
                <a:solidFill>
                  <a:srgbClr val="C00000"/>
                </a:solidFill>
                <a:ea typeface="宋体" panose="02010600030101010101" pitchFamily="2" charset="-122"/>
              </a:rPr>
              <a:t>splitting</a:t>
            </a:r>
            <a:r>
              <a:rPr lang="en-US" altLang="zh-CN" dirty="0">
                <a:ea typeface="宋体" panose="02010600030101010101" pitchFamily="2" charset="-122"/>
              </a:rPr>
              <a:t> shows the number of hydrogen atoms on adjacent atoms (only in high resolution </a:t>
            </a:r>
            <a:r>
              <a:rPr lang="en-US" altLang="zh-CN" baseline="30000" dirty="0">
                <a:ea typeface="宋体" panose="02010600030101010101" pitchFamily="2" charset="-122"/>
              </a:rPr>
              <a:t>1</a:t>
            </a:r>
            <a:r>
              <a:rPr lang="en-US" altLang="zh-CN" dirty="0">
                <a:ea typeface="宋体" panose="02010600030101010101" pitchFamily="2" charset="-122"/>
              </a:rPr>
              <a:t>H NMR). </a:t>
            </a:r>
            <a:endParaRPr lang="en-US" altLang="zh-CN" dirty="0">
              <a:ea typeface="宋体" panose="02010600030101010101" pitchFamily="2" charset="-122"/>
            </a:endParaRPr>
          </a:p>
          <a:p>
            <a:r>
              <a:rPr lang="en-US" altLang="zh-CN" dirty="0"/>
              <a:t>The </a:t>
            </a:r>
            <a:r>
              <a:rPr lang="en-US" altLang="zh-CN" b="1" i="1" dirty="0">
                <a:solidFill>
                  <a:srgbClr val="C00000"/>
                </a:solidFill>
              </a:rPr>
              <a:t>location</a:t>
            </a:r>
            <a:r>
              <a:rPr lang="en-US" altLang="zh-CN" dirty="0"/>
              <a:t> of the signals shows how shielded or deshielded the hydrogen atom is.</a:t>
            </a: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11266" name="Rectangle 2"/>
          <p:cNvSpPr>
            <a:spLocks noGrp="1" noChangeArrowheads="1"/>
          </p:cNvSpPr>
          <p:nvPr>
            <p:ph type="title" idx="4294967295"/>
          </p:nvPr>
        </p:nvSpPr>
        <p:spPr>
          <a:xfrm>
            <a:off x="609600" y="304800"/>
            <a:ext cx="7716838" cy="1058938"/>
          </a:xfrm>
        </p:spPr>
        <p:txBody>
          <a:bodyPr/>
          <a:lstStyle/>
          <a:p>
            <a:pPr>
              <a:defRPr/>
            </a:pPr>
            <a:r>
              <a:rPr lang="en-US" altLang="zh-CN" dirty="0"/>
              <a:t>Interpreting </a:t>
            </a:r>
            <a:r>
              <a:rPr lang="en-US" altLang="zh-CN" baseline="30000" dirty="0"/>
              <a:t>1</a:t>
            </a:r>
            <a:r>
              <a:rPr lang="en-US" altLang="zh-CN" dirty="0"/>
              <a:t>H NMR spectra</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2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utoUpdateAnimBg="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28600" y="1066800"/>
            <a:ext cx="8732646" cy="4718574"/>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52400" y="457200"/>
            <a:ext cx="8845055" cy="6071326"/>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52400" y="812800"/>
            <a:ext cx="8860513" cy="4521200"/>
          </a:xfrm>
          <a:prstGeom prst="rect">
            <a:avLst/>
          </a:prstGeom>
        </p:spPr>
      </p:pic>
      <p:pic>
        <p:nvPicPr>
          <p:cNvPr id="3" name="图片 2"/>
          <p:cNvPicPr>
            <a:picLocks noChangeAspect="1"/>
          </p:cNvPicPr>
          <p:nvPr/>
        </p:nvPicPr>
        <p:blipFill rotWithShape="1">
          <a:blip r:embed="rId2">
            <a:lum bright="-20000" contrast="40000"/>
          </a:blip>
          <a:srcRect b="84451"/>
          <a:stretch>
            <a:fillRect/>
          </a:stretch>
        </p:blipFill>
        <p:spPr>
          <a:xfrm>
            <a:off x="152400" y="355600"/>
            <a:ext cx="8860513" cy="45720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52400" y="1066800"/>
            <a:ext cx="8860513" cy="3200400"/>
          </a:xfrm>
          <a:prstGeom prst="rect">
            <a:avLst/>
          </a:prstGeom>
        </p:spPr>
      </p:pic>
      <p:sp>
        <p:nvSpPr>
          <p:cNvPr id="3" name="矩形 2"/>
          <p:cNvSpPr/>
          <p:nvPr/>
        </p:nvSpPr>
        <p:spPr>
          <a:xfrm>
            <a:off x="457200" y="4816311"/>
            <a:ext cx="8077200" cy="954107"/>
          </a:xfrm>
          <a:prstGeom prst="rect">
            <a:avLst/>
          </a:prstGeom>
        </p:spPr>
        <p:txBody>
          <a:bodyPr wrap="square">
            <a:spAutoFit/>
          </a:bodyPr>
          <a:lstStyle/>
          <a:p>
            <a:r>
              <a:rPr lang="en-US" altLang="zh-CN" sz="2800" dirty="0"/>
              <a:t>* Signals from the hydrogen atoms in the –OH groups are very variable owing to hydrogen bonding.</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5"/>
          <p:cNvSpPr>
            <a:spLocks noGrp="1"/>
          </p:cNvSpPr>
          <p:nvPr>
            <p:ph type="sldNum" sz="quarter" idx="12"/>
          </p:nvPr>
        </p:nvSpPr>
        <p:spPr bwMode="auto">
          <a:noFill/>
          <a:ln>
            <a:miter lim="800000"/>
          </a:ln>
        </p:spPr>
        <p:txBody>
          <a:bodyPr/>
          <a:lstStyle/>
          <a:p>
            <a:fld id="{C75CFDED-B529-46A1-A9E7-5A29222B773A}" type="slidenum">
              <a:rPr lang="en-US" altLang="zh-CN"/>
            </a:fld>
            <a:endParaRPr lang="en-US" altLang="zh-CN"/>
          </a:p>
        </p:txBody>
      </p:sp>
      <p:sp>
        <p:nvSpPr>
          <p:cNvPr id="27650" name="Rectangle 3"/>
          <p:cNvSpPr>
            <a:spLocks noGrp="1" noChangeArrowheads="1"/>
          </p:cNvSpPr>
          <p:nvPr>
            <p:ph idx="4294967295"/>
          </p:nvPr>
        </p:nvSpPr>
        <p:spPr>
          <a:xfrm>
            <a:off x="228600" y="1130067"/>
            <a:ext cx="7772400" cy="826161"/>
          </a:xfrm>
        </p:spPr>
        <p:txBody>
          <a:bodyPr>
            <a:normAutofit/>
          </a:bodyPr>
          <a:lstStyle/>
          <a:p>
            <a:pPr eaLnBrk="1" hangingPunct="1">
              <a:buFontTx/>
              <a:buNone/>
            </a:pPr>
            <a:r>
              <a:rPr lang="en-US" altLang="zh-CN" sz="2800" dirty="0">
                <a:ea typeface="宋体" panose="02010600030101010101" pitchFamily="2" charset="-122"/>
              </a:rPr>
              <a:t>Equivalent hydrogens have the same chemical shift.</a:t>
            </a:r>
            <a:endParaRPr lang="en-US" altLang="zh-CN" sz="2800" dirty="0">
              <a:ea typeface="宋体" panose="02010600030101010101" pitchFamily="2" charset="-122"/>
            </a:endParaRPr>
          </a:p>
        </p:txBody>
      </p:sp>
      <p:sp>
        <p:nvSpPr>
          <p:cNvPr id="26626" name="Rectangle 2"/>
          <p:cNvSpPr>
            <a:spLocks noGrp="1" noChangeArrowheads="1"/>
          </p:cNvSpPr>
          <p:nvPr>
            <p:ph type="title" idx="4294967295"/>
          </p:nvPr>
        </p:nvSpPr>
        <p:spPr>
          <a:xfrm>
            <a:off x="457200" y="228600"/>
            <a:ext cx="7772400" cy="564918"/>
          </a:xfrm>
        </p:spPr>
        <p:txBody>
          <a:bodyPr>
            <a:noAutofit/>
          </a:bodyPr>
          <a:lstStyle/>
          <a:p>
            <a:pPr eaLnBrk="1" fontAlgn="auto" hangingPunct="1">
              <a:spcAft>
                <a:spcPts val="0"/>
              </a:spcAft>
              <a:defRPr/>
            </a:pPr>
            <a:r>
              <a:rPr lang="en-US" sz="4000" dirty="0"/>
              <a:t>Number of Signals</a:t>
            </a:r>
            <a:endParaRPr lang="en-US" sz="4000" dirty="0"/>
          </a:p>
        </p:txBody>
      </p:sp>
      <p:pic>
        <p:nvPicPr>
          <p:cNvPr id="27653" name="Picture 4" descr="D:\WADE\CHAP13\FIGURES\FG13_017.PCT"/>
          <p:cNvPicPr>
            <a:picLocks noChangeAspect="1" noChangeArrowheads="1"/>
          </p:cNvPicPr>
          <p:nvPr/>
        </p:nvPicPr>
        <p:blipFill>
          <a:blip r:embed="rId1"/>
          <a:srcRect t="5029" b="3499"/>
          <a:stretch>
            <a:fillRect/>
          </a:stretch>
        </p:blipFill>
        <p:spPr bwMode="auto">
          <a:xfrm>
            <a:off x="762000" y="2052140"/>
            <a:ext cx="7621588" cy="4648200"/>
          </a:xfrm>
          <a:prstGeom prst="rect">
            <a:avLst/>
          </a:prstGeom>
          <a:noFill/>
          <a:ln w="9525">
            <a:noFill/>
            <a:miter lim="800000"/>
            <a:headEnd/>
            <a:tailEnd/>
          </a:ln>
        </p:spPr>
      </p:pic>
      <p:sp>
        <p:nvSpPr>
          <p:cNvPr id="27654" name="Text Box 5"/>
          <p:cNvSpPr txBox="1">
            <a:spLocks noChangeArrowheads="1"/>
          </p:cNvSpPr>
          <p:nvPr/>
        </p:nvSpPr>
        <p:spPr bwMode="auto">
          <a:xfrm>
            <a:off x="8534400" y="6019800"/>
            <a:ext cx="609600" cy="457200"/>
          </a:xfrm>
          <a:prstGeom prst="rect">
            <a:avLst/>
          </a:prstGeom>
          <a:noFill/>
          <a:ln w="9525">
            <a:noFill/>
            <a:miter lim="800000"/>
          </a:ln>
        </p:spPr>
        <p:txBody>
          <a:bodyPr>
            <a:spAutoFit/>
          </a:bodyPr>
          <a:lstStyle/>
          <a:p>
            <a:pPr>
              <a:spcBef>
                <a:spcPct val="50000"/>
              </a:spcBef>
            </a:pPr>
            <a:r>
              <a:rPr lang="en-US" altLang="zh-CN">
                <a:latin typeface="Times New Roman" panose="02020603050405020304" pitchFamily="18" charset="0"/>
                <a:ea typeface="宋体" panose="02010600030101010101" pitchFamily="2" charset="-122"/>
              </a:rPr>
              <a:t>=&gt;</a:t>
            </a:r>
            <a:endParaRPr lang="en-US" altLang="zh-CN">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build="p"/>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5" name="Rectangle 7"/>
          <p:cNvSpPr>
            <a:spLocks noGrp="1" noChangeArrowheads="1"/>
          </p:cNvSpPr>
          <p:nvPr>
            <p:ph idx="4294967295"/>
          </p:nvPr>
        </p:nvSpPr>
        <p:spPr>
          <a:xfrm>
            <a:off x="254000" y="1295400"/>
            <a:ext cx="7772400" cy="2057400"/>
          </a:xfrm>
        </p:spPr>
        <p:txBody>
          <a:bodyPr>
            <a:normAutofit/>
          </a:bodyPr>
          <a:lstStyle/>
          <a:p>
            <a:pPr eaLnBrk="1" hangingPunct="1"/>
            <a:r>
              <a:rPr lang="en-US" altLang="zh-CN" sz="2800" dirty="0">
                <a:ea typeface="宋体" panose="02010600030101010101" pitchFamily="2" charset="-122"/>
              </a:rPr>
              <a:t>The area under each peak is proportional to the number of protons.</a:t>
            </a:r>
            <a:endParaRPr lang="en-US" altLang="zh-CN" sz="2800" dirty="0">
              <a:ea typeface="宋体" panose="02010600030101010101" pitchFamily="2" charset="-122"/>
            </a:endParaRPr>
          </a:p>
          <a:p>
            <a:pPr eaLnBrk="1" hangingPunct="1"/>
            <a:r>
              <a:rPr lang="en-US" altLang="zh-CN" sz="2800" dirty="0">
                <a:ea typeface="宋体" panose="02010600030101010101" pitchFamily="2" charset="-122"/>
              </a:rPr>
              <a:t>Shown by integral trace.</a:t>
            </a:r>
            <a:endParaRPr lang="en-US" altLang="zh-CN" sz="2800" dirty="0">
              <a:ea typeface="宋体" panose="02010600030101010101" pitchFamily="2" charset="-122"/>
            </a:endParaRPr>
          </a:p>
        </p:txBody>
      </p:sp>
      <p:sp>
        <p:nvSpPr>
          <p:cNvPr id="27650" name="Rectangle 2"/>
          <p:cNvSpPr>
            <a:spLocks noGrp="1" noChangeArrowheads="1"/>
          </p:cNvSpPr>
          <p:nvPr>
            <p:ph type="title" idx="4294967295"/>
          </p:nvPr>
        </p:nvSpPr>
        <p:spPr>
          <a:xfrm>
            <a:off x="457200" y="152400"/>
            <a:ext cx="7772400" cy="1143000"/>
          </a:xfrm>
        </p:spPr>
        <p:txBody>
          <a:bodyPr>
            <a:normAutofit/>
          </a:bodyPr>
          <a:lstStyle/>
          <a:p>
            <a:pPr eaLnBrk="1" fontAlgn="auto" hangingPunct="1">
              <a:spcAft>
                <a:spcPts val="0"/>
              </a:spcAft>
              <a:defRPr/>
            </a:pPr>
            <a:r>
              <a:rPr lang="en-US" sz="4000" dirty="0"/>
              <a:t>Intensity of Signals</a:t>
            </a:r>
            <a:endParaRPr lang="en-US" sz="4000" dirty="0"/>
          </a:p>
        </p:txBody>
      </p:sp>
      <p:pic>
        <p:nvPicPr>
          <p:cNvPr id="28679" name="Picture 6" descr="E:\Wade ed5 PPT\Graphics\Chapter 13\Reduced\FG13_19-01.jpg"/>
          <p:cNvPicPr>
            <a:picLocks noChangeAspect="1" noChangeArrowheads="1"/>
          </p:cNvPicPr>
          <p:nvPr/>
        </p:nvPicPr>
        <p:blipFill>
          <a:blip r:embed="rId1"/>
          <a:srcRect/>
          <a:stretch>
            <a:fillRect/>
          </a:stretch>
        </p:blipFill>
        <p:spPr bwMode="auto">
          <a:xfrm>
            <a:off x="254000" y="2987674"/>
            <a:ext cx="8712200" cy="3565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65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5" grpId="0" autoUpdateAnimBg="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
          <p:cNvSpPr>
            <a:spLocks noGrp="1" noChangeArrowheads="1"/>
          </p:cNvSpPr>
          <p:nvPr>
            <p:ph idx="4294967295"/>
          </p:nvPr>
        </p:nvSpPr>
        <p:spPr>
          <a:xfrm>
            <a:off x="342900" y="1676400"/>
            <a:ext cx="8382000" cy="935398"/>
          </a:xfrm>
        </p:spPr>
        <p:txBody>
          <a:bodyPr>
            <a:normAutofit/>
          </a:bodyPr>
          <a:lstStyle/>
          <a:p>
            <a:pPr eaLnBrk="1" hangingPunct="1">
              <a:lnSpc>
                <a:spcPct val="90000"/>
              </a:lnSpc>
              <a:buFontTx/>
              <a:buNone/>
            </a:pPr>
            <a:r>
              <a:rPr lang="en-US" altLang="zh-CN" sz="2800" dirty="0">
                <a:ea typeface="宋体" panose="02010600030101010101" pitchFamily="2" charset="-122"/>
              </a:rPr>
              <a:t>When the molecular formula is known, each integral rise can be assigned to a particular number of hydrogens.</a:t>
            </a:r>
            <a:endParaRPr lang="en-US" altLang="zh-CN" sz="2800" dirty="0">
              <a:ea typeface="宋体" panose="02010600030101010101" pitchFamily="2" charset="-122"/>
            </a:endParaRPr>
          </a:p>
        </p:txBody>
      </p:sp>
      <p:sp>
        <p:nvSpPr>
          <p:cNvPr id="28674" name="Rectangle 2"/>
          <p:cNvSpPr>
            <a:spLocks noGrp="1" noChangeArrowheads="1"/>
          </p:cNvSpPr>
          <p:nvPr>
            <p:ph type="title" idx="4294967295"/>
          </p:nvPr>
        </p:nvSpPr>
        <p:spPr>
          <a:xfrm>
            <a:off x="493992" y="283802"/>
            <a:ext cx="7772400" cy="1045802"/>
          </a:xfrm>
        </p:spPr>
        <p:txBody>
          <a:bodyPr>
            <a:normAutofit/>
          </a:bodyPr>
          <a:lstStyle/>
          <a:p>
            <a:pPr eaLnBrk="1" fontAlgn="auto" hangingPunct="1">
              <a:spcAft>
                <a:spcPts val="0"/>
              </a:spcAft>
              <a:defRPr/>
            </a:pPr>
            <a:r>
              <a:rPr lang="en-US" sz="4000" dirty="0"/>
              <a:t>How Many Hydrogens?</a:t>
            </a:r>
            <a:endParaRPr lang="en-US" sz="4000" dirty="0"/>
          </a:p>
        </p:txBody>
      </p:sp>
      <p:pic>
        <p:nvPicPr>
          <p:cNvPr id="29703" name="Picture 5" descr="E:\Wade ed5 PPT\Graphics\Chapter 13\Reduced\FG13_20-01.jpg"/>
          <p:cNvPicPr>
            <a:picLocks noChangeAspect="1" noChangeArrowheads="1"/>
          </p:cNvPicPr>
          <p:nvPr/>
        </p:nvPicPr>
        <p:blipFill>
          <a:blip r:embed="rId1"/>
          <a:srcRect/>
          <a:stretch>
            <a:fillRect/>
          </a:stretch>
        </p:blipFill>
        <p:spPr bwMode="auto">
          <a:xfrm>
            <a:off x="304800" y="3048000"/>
            <a:ext cx="8534400" cy="351307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7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4"/>
          <p:cNvSpPr>
            <a:spLocks noGrp="1"/>
          </p:cNvSpPr>
          <p:nvPr>
            <p:ph type="sldNum" sz="quarter" idx="12"/>
          </p:nvPr>
        </p:nvSpPr>
        <p:spPr bwMode="auto">
          <a:noFill/>
          <a:ln>
            <a:miter lim="800000"/>
          </a:ln>
        </p:spPr>
        <p:txBody>
          <a:bodyPr/>
          <a:lstStyle/>
          <a:p>
            <a:fld id="{A0118075-8486-4807-A54E-26F75D8FC8FF}" type="slidenum">
              <a:rPr lang="en-US" altLang="zh-CN"/>
            </a:fld>
            <a:endParaRPr lang="en-US" altLang="zh-CN"/>
          </a:p>
        </p:txBody>
      </p:sp>
      <p:sp>
        <p:nvSpPr>
          <p:cNvPr id="2" name="Rectangle 2"/>
          <p:cNvSpPr>
            <a:spLocks noGrp="1" noChangeArrowheads="1"/>
          </p:cNvSpPr>
          <p:nvPr>
            <p:ph type="title" idx="4294967295"/>
          </p:nvPr>
        </p:nvSpPr>
        <p:spPr>
          <a:xfrm>
            <a:off x="522485" y="127795"/>
            <a:ext cx="7772400" cy="858837"/>
          </a:xfrm>
        </p:spPr>
        <p:txBody>
          <a:bodyPr>
            <a:normAutofit/>
          </a:bodyPr>
          <a:lstStyle/>
          <a:p>
            <a:pPr eaLnBrk="1" fontAlgn="auto" hangingPunct="1">
              <a:spcAft>
                <a:spcPts val="0"/>
              </a:spcAft>
              <a:defRPr/>
            </a:pPr>
            <a:r>
              <a:rPr lang="en-US" sz="3600" dirty="0"/>
              <a:t>1,1,2-Tribromoethane</a:t>
            </a:r>
            <a:endParaRPr lang="en-US" sz="3600" dirty="0"/>
          </a:p>
        </p:txBody>
      </p:sp>
      <p:sp>
        <p:nvSpPr>
          <p:cNvPr id="30724" name="Text Box 4"/>
          <p:cNvSpPr txBox="1">
            <a:spLocks noChangeArrowheads="1"/>
          </p:cNvSpPr>
          <p:nvPr/>
        </p:nvSpPr>
        <p:spPr bwMode="auto">
          <a:xfrm>
            <a:off x="609600" y="957482"/>
            <a:ext cx="7598170" cy="584775"/>
          </a:xfrm>
          <a:prstGeom prst="rect">
            <a:avLst/>
          </a:prstGeom>
          <a:noFill/>
          <a:ln w="9525">
            <a:noFill/>
            <a:miter lim="800000"/>
          </a:ln>
        </p:spPr>
        <p:txBody>
          <a:bodyPr wrap="none">
            <a:spAutoFit/>
          </a:bodyPr>
          <a:lstStyle/>
          <a:p>
            <a:r>
              <a:rPr lang="en-US" altLang="zh-CN" sz="3200" dirty="0">
                <a:ea typeface="宋体" panose="02010600030101010101" pitchFamily="2" charset="-122"/>
              </a:rPr>
              <a:t>Nonequivalent protons on adjacent carbons.</a:t>
            </a:r>
            <a:endParaRPr lang="en-US" altLang="zh-CN" sz="3200" dirty="0">
              <a:ea typeface="宋体" panose="02010600030101010101" pitchFamily="2" charset="-122"/>
            </a:endParaRPr>
          </a:p>
        </p:txBody>
      </p:sp>
      <p:pic>
        <p:nvPicPr>
          <p:cNvPr id="30725" name="Picture 6" descr="E:\Wade ed5 PPT\Graphics\Chapter 13\Reduced\FG13_21-01.jpg"/>
          <p:cNvPicPr>
            <a:picLocks noChangeAspect="1" noChangeArrowheads="1"/>
          </p:cNvPicPr>
          <p:nvPr/>
        </p:nvPicPr>
        <p:blipFill>
          <a:blip r:embed="rId1"/>
          <a:srcRect/>
          <a:stretch>
            <a:fillRect/>
          </a:stretch>
        </p:blipFill>
        <p:spPr bwMode="auto">
          <a:xfrm>
            <a:off x="263945" y="1647825"/>
            <a:ext cx="8422855" cy="5073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lum bright="-20000" contrast="40000"/>
          </a:blip>
          <a:stretch>
            <a:fillRect/>
          </a:stretch>
        </p:blipFill>
        <p:spPr>
          <a:xfrm>
            <a:off x="266700" y="1828800"/>
            <a:ext cx="8610600" cy="2948761"/>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09600"/>
            <a:ext cx="8229600" cy="5791200"/>
          </a:xfrm>
        </p:spPr>
        <p:txBody>
          <a:bodyPr>
            <a:normAutofit/>
          </a:bodyPr>
          <a:lstStyle/>
          <a:p>
            <a:r>
              <a:rPr lang="en-US" altLang="zh-CN" dirty="0"/>
              <a:t>The spectrum trace has a peak at 9.7, which corresponds to the CHO proton and a peak at 2.1 which corresponds to the three protons in the CH</a:t>
            </a:r>
            <a:r>
              <a:rPr lang="en-US" altLang="zh-CN" baseline="-25000" dirty="0"/>
              <a:t>3</a:t>
            </a:r>
            <a:r>
              <a:rPr lang="en-US" altLang="zh-CN" dirty="0"/>
              <a:t> group. </a:t>
            </a:r>
            <a:endParaRPr lang="en-US" altLang="zh-CN" dirty="0"/>
          </a:p>
          <a:p>
            <a:r>
              <a:rPr lang="en-US" altLang="zh-CN" b="1" dirty="0">
                <a:solidFill>
                  <a:srgbClr val="C00000"/>
                </a:solidFill>
              </a:rPr>
              <a:t>The area under the CH</a:t>
            </a:r>
            <a:r>
              <a:rPr lang="en-US" altLang="zh-CN" b="1" baseline="-25000" dirty="0">
                <a:solidFill>
                  <a:srgbClr val="C00000"/>
                </a:solidFill>
              </a:rPr>
              <a:t>3</a:t>
            </a:r>
            <a:r>
              <a:rPr lang="en-US" altLang="zh-CN" b="1" dirty="0">
                <a:solidFill>
                  <a:srgbClr val="C00000"/>
                </a:solidFill>
              </a:rPr>
              <a:t> peak is three times larger than that under the CHO peak as it indicates the relative number of protons in each environment</a:t>
            </a:r>
            <a:r>
              <a:rPr lang="en-US" altLang="zh-CN" dirty="0"/>
              <a:t>. </a:t>
            </a:r>
            <a:endParaRPr lang="en-US" altLang="zh-CN" dirty="0"/>
          </a:p>
          <a:p>
            <a:r>
              <a:rPr lang="en-US" altLang="zh-CN" b="1" dirty="0">
                <a:solidFill>
                  <a:srgbClr val="C00000"/>
                </a:solidFill>
              </a:rPr>
              <a:t>The integrated trace </a:t>
            </a:r>
            <a:r>
              <a:rPr lang="en-US" altLang="zh-CN" dirty="0"/>
              <a:t>gives this information more directly, as </a:t>
            </a:r>
            <a:r>
              <a:rPr lang="en-US" altLang="zh-CN" b="1" dirty="0">
                <a:solidFill>
                  <a:srgbClr val="C00000"/>
                </a:solidFill>
              </a:rPr>
              <a:t>it goes up in steps which are proportional to the number of protons</a:t>
            </a:r>
            <a:r>
              <a:rPr lang="en-US" altLang="zh-CN" dirty="0"/>
              <a:t>. </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52400" y="152400"/>
            <a:ext cx="8852746" cy="6477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990600" y="304800"/>
            <a:ext cx="7315200" cy="6130303"/>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81000" y="152400"/>
            <a:ext cx="8328104" cy="6593261"/>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68362"/>
          </a:xfrm>
        </p:spPr>
        <p:txBody>
          <a:bodyPr>
            <a:normAutofit fontScale="90000"/>
          </a:bodyPr>
          <a:lstStyle/>
          <a:p>
            <a:r>
              <a:rPr lang="en-US" altLang="zh-CN" b="1" dirty="0">
                <a:solidFill>
                  <a:srgbClr val="AC0000"/>
                </a:solidFill>
              </a:rPr>
              <a:t>High-resolution </a:t>
            </a:r>
            <a:r>
              <a:rPr lang="en-US" altLang="zh-CN" b="1" baseline="30000" dirty="0">
                <a:solidFill>
                  <a:srgbClr val="AC0000"/>
                </a:solidFill>
              </a:rPr>
              <a:t>1</a:t>
            </a:r>
            <a:r>
              <a:rPr lang="en-US" altLang="zh-CN" b="1" dirty="0">
                <a:solidFill>
                  <a:srgbClr val="AC0000"/>
                </a:solidFill>
              </a:rPr>
              <a:t>H NMR spectroscopy</a:t>
            </a:r>
            <a:endParaRPr lang="en-US" altLang="zh-CN" b="1" dirty="0">
              <a:solidFill>
                <a:srgbClr val="AC0000"/>
              </a:solidFill>
            </a:endParaRPr>
          </a:p>
        </p:txBody>
      </p:sp>
      <p:sp>
        <p:nvSpPr>
          <p:cNvPr id="3" name="内容占位符 2"/>
          <p:cNvSpPr>
            <a:spLocks noGrp="1"/>
          </p:cNvSpPr>
          <p:nvPr>
            <p:ph idx="1"/>
          </p:nvPr>
        </p:nvSpPr>
        <p:spPr>
          <a:xfrm>
            <a:off x="457200" y="1219200"/>
            <a:ext cx="8534400" cy="5126038"/>
          </a:xfrm>
        </p:spPr>
        <p:txBody>
          <a:bodyPr>
            <a:normAutofit fontScale="92500"/>
          </a:bodyPr>
          <a:lstStyle/>
          <a:p>
            <a:r>
              <a:rPr lang="en-US" altLang="zh-CN" dirty="0"/>
              <a:t>The NMR spectrum of an organic compound does not generally consist of a series of single peaks shown in the low-resolution spectra presented earlier. </a:t>
            </a:r>
            <a:endParaRPr lang="en-US" altLang="zh-CN" dirty="0"/>
          </a:p>
          <a:p>
            <a:r>
              <a:rPr lang="en-US" altLang="zh-CN" dirty="0"/>
              <a:t>Instead, a sensitive, high-resolution NMR machine reveals a hidden structure, with the single peaks split or resolved into a group of smaller parts. </a:t>
            </a:r>
            <a:endParaRPr lang="en-US" altLang="zh-CN" dirty="0"/>
          </a:p>
          <a:p>
            <a:r>
              <a:rPr lang="en-US" altLang="zh-CN" dirty="0"/>
              <a:t>For example, compare the low-resolution spectrum of ethanal with the one which was obtained under more carefully controlled operating conditions.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990600" y="152400"/>
            <a:ext cx="6781800" cy="3243558"/>
          </a:xfrm>
          <a:prstGeom prst="rect">
            <a:avLst/>
          </a:prstGeom>
        </p:spPr>
      </p:pic>
      <p:pic>
        <p:nvPicPr>
          <p:cNvPr id="3" name="图片 2"/>
          <p:cNvPicPr>
            <a:picLocks noChangeAspect="1"/>
          </p:cNvPicPr>
          <p:nvPr/>
        </p:nvPicPr>
        <p:blipFill rotWithShape="1">
          <a:blip r:embed="rId2">
            <a:lum bright="-20000" contrast="40000"/>
          </a:blip>
          <a:srcRect t="11999"/>
          <a:stretch>
            <a:fillRect/>
          </a:stretch>
        </p:blipFill>
        <p:spPr>
          <a:xfrm>
            <a:off x="1054100" y="3383258"/>
            <a:ext cx="5130800" cy="3062079"/>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381000"/>
            <a:ext cx="8610600" cy="6248400"/>
          </a:xfrm>
        </p:spPr>
        <p:txBody>
          <a:bodyPr>
            <a:normAutofit fontScale="85000" lnSpcReduction="10000"/>
          </a:bodyPr>
          <a:lstStyle/>
          <a:p>
            <a:r>
              <a:rPr lang="en-US" altLang="zh-CN" dirty="0"/>
              <a:t>The splitting of the peaks occurs as the effective magnetic field, experienced by particular nuclei, is modified by the magnetic field produced by neighboring protons.</a:t>
            </a:r>
            <a:endParaRPr lang="en-US" altLang="zh-CN" dirty="0"/>
          </a:p>
          <a:p>
            <a:r>
              <a:rPr lang="en-US" altLang="zh-CN" dirty="0"/>
              <a:t>This effect is known as </a:t>
            </a:r>
            <a:r>
              <a:rPr lang="en-US" altLang="zh-CN" b="1" dirty="0">
                <a:solidFill>
                  <a:srgbClr val="AC0000"/>
                </a:solidFill>
              </a:rPr>
              <a:t>spin–spin coupling</a:t>
            </a:r>
            <a:r>
              <a:rPr lang="en-US" altLang="zh-CN" dirty="0"/>
              <a:t>. </a:t>
            </a:r>
            <a:endParaRPr lang="en-US" altLang="zh-CN" dirty="0"/>
          </a:p>
          <a:p>
            <a:r>
              <a:rPr lang="en-US" altLang="zh-CN" dirty="0"/>
              <a:t>Here the magnetic field experienced by the protons in the methyl group, for example, depends on the spin of the proton attached to the carbon atom of the carbonyl group (CHO). </a:t>
            </a:r>
            <a:endParaRPr lang="en-US" altLang="zh-CN" dirty="0"/>
          </a:p>
          <a:p>
            <a:r>
              <a:rPr lang="en-US" altLang="zh-CN" dirty="0"/>
              <a:t>The local magnetic field is increased when the magnetic field of the CHO proton is aligned with the external field and decreased when aligned against it. </a:t>
            </a:r>
            <a:endParaRPr lang="en-US" altLang="zh-CN" dirty="0"/>
          </a:p>
          <a:p>
            <a:r>
              <a:rPr lang="en-US" altLang="zh-CN" dirty="0"/>
              <a:t>As the energy separation between the two spin states of a proton depends on the local magnetic field, this results in two possible values for the energy difference between the two nuclear energy levels for the CH</a:t>
            </a:r>
            <a:r>
              <a:rPr lang="en-US" altLang="zh-CN" baseline="-25000" dirty="0"/>
              <a:t>3</a:t>
            </a:r>
            <a:r>
              <a:rPr lang="en-US" altLang="zh-CN" dirty="0"/>
              <a:t> protons.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28600" y="152400"/>
            <a:ext cx="7188923" cy="6553157"/>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81000"/>
            <a:ext cx="8229600" cy="6477000"/>
          </a:xfrm>
        </p:spPr>
        <p:txBody>
          <a:bodyPr>
            <a:normAutofit fontScale="85000" lnSpcReduction="10000"/>
          </a:bodyPr>
          <a:lstStyle/>
          <a:p>
            <a:r>
              <a:rPr lang="en-US" altLang="zh-CN" dirty="0"/>
              <a:t>Figure (a): The alignment of the magnetic field due to the CHO proton with the external field increases the local magnetic field and the splitting (</a:t>
            </a:r>
            <a:r>
              <a:rPr lang="el-GR" altLang="zh-CN" dirty="0"/>
              <a:t>Δ</a:t>
            </a:r>
            <a:r>
              <a:rPr lang="en-US" altLang="zh-CN" dirty="0"/>
              <a:t>E) between the energy levels of the CH</a:t>
            </a:r>
            <a:r>
              <a:rPr lang="en-US" altLang="zh-CN" baseline="-25000" dirty="0"/>
              <a:t>3</a:t>
            </a:r>
            <a:r>
              <a:rPr lang="en-US" altLang="zh-CN" dirty="0"/>
              <a:t> protons. </a:t>
            </a:r>
            <a:endParaRPr lang="en-US" altLang="zh-CN" dirty="0"/>
          </a:p>
          <a:p>
            <a:r>
              <a:rPr lang="en-US" altLang="zh-CN" dirty="0"/>
              <a:t>Figure (b): The non-alignment of the magnetic field due to the CHO proton with the external field decreases the local magnetic field and the splitting (</a:t>
            </a:r>
            <a:r>
              <a:rPr lang="el-GR" altLang="zh-CN" dirty="0"/>
              <a:t>Δ</a:t>
            </a:r>
            <a:r>
              <a:rPr lang="en-US" altLang="zh-CN" dirty="0"/>
              <a:t>E) between the energy levels of the CH</a:t>
            </a:r>
            <a:r>
              <a:rPr lang="en-US" altLang="zh-CN" baseline="-25000" dirty="0"/>
              <a:t>3</a:t>
            </a:r>
            <a:r>
              <a:rPr lang="en-US" altLang="zh-CN" dirty="0"/>
              <a:t> protons.</a:t>
            </a:r>
            <a:endParaRPr lang="en-US" altLang="zh-CN" dirty="0"/>
          </a:p>
          <a:p>
            <a:r>
              <a:rPr lang="en-US" altLang="zh-CN" dirty="0"/>
              <a:t>Instead of one signal corresponding to one energy difference, </a:t>
            </a:r>
            <a:r>
              <a:rPr lang="el-GR" altLang="zh-CN" dirty="0"/>
              <a:t>Δ</a:t>
            </a:r>
            <a:r>
              <a:rPr lang="en-US" altLang="zh-CN" dirty="0"/>
              <a:t>E</a:t>
            </a:r>
            <a:r>
              <a:rPr lang="en-US" altLang="zh-CN" baseline="-25000" dirty="0"/>
              <a:t>a</a:t>
            </a:r>
            <a:r>
              <a:rPr lang="en-US" altLang="zh-CN" dirty="0"/>
              <a:t>, </a:t>
            </a:r>
            <a:r>
              <a:rPr lang="en-US" altLang="zh-CN" b="1" dirty="0">
                <a:solidFill>
                  <a:srgbClr val="AC0000"/>
                </a:solidFill>
              </a:rPr>
              <a:t>two signals corresponding to </a:t>
            </a:r>
            <a:r>
              <a:rPr lang="el-GR" altLang="zh-CN" b="1" dirty="0">
                <a:solidFill>
                  <a:srgbClr val="AC0000"/>
                </a:solidFill>
              </a:rPr>
              <a:t>Δ</a:t>
            </a:r>
            <a:r>
              <a:rPr lang="en-US" altLang="zh-CN" b="1" dirty="0">
                <a:solidFill>
                  <a:srgbClr val="AC0000"/>
                </a:solidFill>
              </a:rPr>
              <a:t>E</a:t>
            </a:r>
            <a:r>
              <a:rPr lang="en-US" altLang="zh-CN" b="1" baseline="-25000" dirty="0">
                <a:solidFill>
                  <a:srgbClr val="AC0000"/>
                </a:solidFill>
              </a:rPr>
              <a:t>a</a:t>
            </a:r>
            <a:r>
              <a:rPr lang="en-US" altLang="zh-CN" b="1" dirty="0">
                <a:solidFill>
                  <a:srgbClr val="AC0000"/>
                </a:solidFill>
              </a:rPr>
              <a:t> and </a:t>
            </a:r>
            <a:r>
              <a:rPr lang="el-GR" altLang="zh-CN" b="1" dirty="0">
                <a:solidFill>
                  <a:srgbClr val="AC0000"/>
                </a:solidFill>
              </a:rPr>
              <a:t>Δ</a:t>
            </a:r>
            <a:r>
              <a:rPr lang="en-US" altLang="zh-CN" b="1" dirty="0">
                <a:solidFill>
                  <a:srgbClr val="AC0000"/>
                </a:solidFill>
              </a:rPr>
              <a:t>E</a:t>
            </a:r>
            <a:r>
              <a:rPr lang="en-US" altLang="zh-CN" b="1" baseline="-25000" dirty="0">
                <a:solidFill>
                  <a:srgbClr val="AC0000"/>
                </a:solidFill>
              </a:rPr>
              <a:t>n</a:t>
            </a:r>
            <a:r>
              <a:rPr lang="en-US" altLang="zh-CN" b="1" dirty="0">
                <a:solidFill>
                  <a:srgbClr val="AC0000"/>
                </a:solidFill>
              </a:rPr>
              <a:t> are produced</a:t>
            </a:r>
            <a:r>
              <a:rPr lang="en-US" altLang="zh-CN" dirty="0"/>
              <a:t>. </a:t>
            </a:r>
            <a:endParaRPr lang="en-US" altLang="zh-CN" dirty="0"/>
          </a:p>
          <a:p>
            <a:r>
              <a:rPr lang="en-US" altLang="zh-CN" dirty="0"/>
              <a:t>Each line corresponds to a different spin of the neighboring proton. </a:t>
            </a:r>
            <a:endParaRPr lang="en-US" altLang="zh-CN" dirty="0"/>
          </a:p>
          <a:p>
            <a:r>
              <a:rPr lang="en-US" altLang="zh-CN" b="1" dirty="0">
                <a:solidFill>
                  <a:srgbClr val="AC0000"/>
                </a:solidFill>
              </a:rPr>
              <a:t>As they are both equally likely, the lines are of equal intensity</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276600"/>
            <a:ext cx="8458200" cy="1905000"/>
          </a:xfrm>
        </p:spPr>
        <p:txBody>
          <a:bodyPr>
            <a:normAutofit/>
          </a:bodyPr>
          <a:lstStyle/>
          <a:p>
            <a:r>
              <a:rPr lang="en-US" altLang="zh-CN" sz="2800" dirty="0"/>
              <a:t>One signal in a low-resolution spectrum produces a doublet in a high-resolution spectrum when there is one proton on a neighboring carbon atom.</a:t>
            </a:r>
            <a:endParaRPr lang="zh-CN" altLang="en-US" sz="2800" dirty="0"/>
          </a:p>
        </p:txBody>
      </p:sp>
      <p:pic>
        <p:nvPicPr>
          <p:cNvPr id="4" name="图片 3"/>
          <p:cNvPicPr>
            <a:picLocks noChangeAspect="1"/>
          </p:cNvPicPr>
          <p:nvPr/>
        </p:nvPicPr>
        <p:blipFill>
          <a:blip r:embed="rId1">
            <a:lum bright="-20000" contrast="40000"/>
          </a:blip>
          <a:stretch>
            <a:fillRect/>
          </a:stretch>
        </p:blipFill>
        <p:spPr>
          <a:xfrm>
            <a:off x="1705426" y="228600"/>
            <a:ext cx="5961748" cy="24389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81000"/>
            <a:ext cx="8229600" cy="6248400"/>
          </a:xfrm>
        </p:spPr>
        <p:txBody>
          <a:bodyPr>
            <a:normAutofit/>
          </a:bodyPr>
          <a:lstStyle/>
          <a:p>
            <a:r>
              <a:rPr lang="en-US" altLang="zh-CN" dirty="0"/>
              <a:t>In a similar way, the low-resolution peak corresponding to the CHO proton is split due to the different magnetic fields produced by the combinations of spin for the three protons of the neighboring methyl group. </a:t>
            </a:r>
            <a:endParaRPr lang="en-US" altLang="zh-CN" dirty="0"/>
          </a:p>
          <a:p>
            <a:r>
              <a:rPr lang="en-US" altLang="zh-CN" dirty="0"/>
              <a:t>As there are two possible orientations for each proton, a total of 2</a:t>
            </a:r>
            <a:r>
              <a:rPr lang="en-US" altLang="zh-CN" baseline="30000" dirty="0"/>
              <a:t>3</a:t>
            </a:r>
            <a:r>
              <a:rPr lang="en-US" altLang="zh-CN" dirty="0"/>
              <a:t> combinations are possible, resulting in four different local magnetic fields. </a:t>
            </a:r>
            <a:endParaRPr lang="en-US" altLang="zh-CN" dirty="0"/>
          </a:p>
          <a:p>
            <a:r>
              <a:rPr lang="en-US" altLang="zh-CN" dirty="0"/>
              <a:t>This produces four signals with relative intensities 1, 3, 3, 1 – as shown in the table below.</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4"/>
          <p:cNvSpPr>
            <a:spLocks noGrp="1"/>
          </p:cNvSpPr>
          <p:nvPr>
            <p:ph type="sldNum" sz="quarter" idx="12"/>
          </p:nvPr>
        </p:nvSpPr>
        <p:spPr bwMode="auto">
          <a:noFill/>
          <a:ln>
            <a:miter lim="800000"/>
          </a:ln>
        </p:spPr>
        <p:txBody>
          <a:bodyPr/>
          <a:lstStyle/>
          <a:p>
            <a:fld id="{6F7ACFC0-6D6A-45E7-A2D5-C4DD98C0C328}" type="slidenum">
              <a:rPr lang="en-US" altLang="zh-CN"/>
            </a:fld>
            <a:endParaRPr lang="en-US" altLang="zh-CN"/>
          </a:p>
        </p:txBody>
      </p:sp>
      <p:sp>
        <p:nvSpPr>
          <p:cNvPr id="2" name="Rectangle 2"/>
          <p:cNvSpPr>
            <a:spLocks noGrp="1" noChangeArrowheads="1"/>
          </p:cNvSpPr>
          <p:nvPr>
            <p:ph type="title"/>
          </p:nvPr>
        </p:nvSpPr>
        <p:spPr>
          <a:xfrm>
            <a:off x="199692" y="210204"/>
            <a:ext cx="7801308" cy="1143000"/>
          </a:xfrm>
          <a:solidFill>
            <a:schemeClr val="bg2"/>
          </a:solidFill>
        </p:spPr>
        <p:txBody>
          <a:bodyPr/>
          <a:lstStyle/>
          <a:p>
            <a:pPr eaLnBrk="1" fontAlgn="auto" hangingPunct="1">
              <a:spcAft>
                <a:spcPts val="0"/>
              </a:spcAft>
              <a:defRPr/>
            </a:pPr>
            <a:r>
              <a:rPr lang="en-US" sz="3200" dirty="0"/>
              <a:t>Doublet: 1 Adjacent Proton</a:t>
            </a:r>
            <a:endParaRPr lang="en-US" sz="3200" dirty="0"/>
          </a:p>
        </p:txBody>
      </p:sp>
      <p:sp>
        <p:nvSpPr>
          <p:cNvPr id="31748" name="Text Box 5"/>
          <p:cNvSpPr txBox="1">
            <a:spLocks noChangeArrowheads="1"/>
          </p:cNvSpPr>
          <p:nvPr/>
        </p:nvSpPr>
        <p:spPr bwMode="auto">
          <a:xfrm>
            <a:off x="8001000" y="5715000"/>
            <a:ext cx="609600" cy="457200"/>
          </a:xfrm>
          <a:prstGeom prst="rect">
            <a:avLst/>
          </a:prstGeom>
          <a:noFill/>
          <a:ln w="9525">
            <a:noFill/>
            <a:miter lim="800000"/>
          </a:ln>
        </p:spPr>
        <p:txBody>
          <a:bodyPr>
            <a:spAutoFit/>
          </a:bodyPr>
          <a:lstStyle/>
          <a:p>
            <a:pPr>
              <a:spcBef>
                <a:spcPct val="50000"/>
              </a:spcBef>
            </a:pPr>
            <a:r>
              <a:rPr lang="en-US" altLang="zh-CN">
                <a:latin typeface="Times New Roman" panose="02020603050405020304" pitchFamily="18" charset="0"/>
                <a:ea typeface="宋体" panose="02010600030101010101" pitchFamily="2" charset="-122"/>
              </a:rPr>
              <a:t>=&gt;</a:t>
            </a:r>
            <a:endParaRPr lang="en-US" altLang="zh-CN">
              <a:latin typeface="Times New Roman" panose="02020603050405020304" pitchFamily="18" charset="0"/>
              <a:ea typeface="宋体" panose="02010600030101010101" pitchFamily="2" charset="-122"/>
            </a:endParaRPr>
          </a:p>
        </p:txBody>
      </p:sp>
      <p:pic>
        <p:nvPicPr>
          <p:cNvPr id="31749" name="Picture 6" descr="E:\Wade ed5 PPT\Graphics\Chapter 13\Reduced\FG13_22-01.jpg"/>
          <p:cNvPicPr>
            <a:picLocks noChangeAspect="1" noChangeArrowheads="1"/>
          </p:cNvPicPr>
          <p:nvPr/>
        </p:nvPicPr>
        <p:blipFill>
          <a:blip r:embed="rId1"/>
          <a:srcRect/>
          <a:stretch>
            <a:fillRect/>
          </a:stretch>
        </p:blipFill>
        <p:spPr bwMode="auto">
          <a:xfrm>
            <a:off x="939800" y="1241752"/>
            <a:ext cx="6705600" cy="5226050"/>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4"/>
          <p:cNvSpPr>
            <a:spLocks noGrp="1"/>
          </p:cNvSpPr>
          <p:nvPr>
            <p:ph type="sldNum" sz="quarter" idx="12"/>
          </p:nvPr>
        </p:nvSpPr>
        <p:spPr bwMode="auto">
          <a:noFill/>
          <a:ln>
            <a:miter lim="800000"/>
          </a:ln>
        </p:spPr>
        <p:txBody>
          <a:bodyPr/>
          <a:lstStyle/>
          <a:p>
            <a:fld id="{79B9FE1F-7463-476A-8158-84B69499CFDE}" type="slidenum">
              <a:rPr lang="en-US" altLang="zh-CN"/>
            </a:fld>
            <a:endParaRPr lang="en-US" altLang="zh-CN"/>
          </a:p>
        </p:txBody>
      </p:sp>
      <p:sp>
        <p:nvSpPr>
          <p:cNvPr id="2" name="Rectangle 2"/>
          <p:cNvSpPr>
            <a:spLocks noGrp="1" noChangeArrowheads="1"/>
          </p:cNvSpPr>
          <p:nvPr>
            <p:ph type="title"/>
          </p:nvPr>
        </p:nvSpPr>
        <p:spPr>
          <a:xfrm>
            <a:off x="152400" y="228600"/>
            <a:ext cx="7772400" cy="1143000"/>
          </a:xfrm>
          <a:solidFill>
            <a:schemeClr val="bg2"/>
          </a:solidFill>
        </p:spPr>
        <p:txBody>
          <a:bodyPr/>
          <a:lstStyle/>
          <a:p>
            <a:pPr eaLnBrk="1" fontAlgn="auto" hangingPunct="1">
              <a:spcAft>
                <a:spcPts val="0"/>
              </a:spcAft>
              <a:defRPr/>
            </a:pPr>
            <a:r>
              <a:rPr lang="en-US" sz="3200" dirty="0"/>
              <a:t>Triplet: 2 Adjacent Protons</a:t>
            </a:r>
            <a:endParaRPr lang="en-US" sz="3200" dirty="0"/>
          </a:p>
        </p:txBody>
      </p:sp>
      <p:sp>
        <p:nvSpPr>
          <p:cNvPr id="32772" name="Text Box 4"/>
          <p:cNvSpPr txBox="1">
            <a:spLocks noChangeArrowheads="1"/>
          </p:cNvSpPr>
          <p:nvPr/>
        </p:nvSpPr>
        <p:spPr bwMode="auto">
          <a:xfrm>
            <a:off x="8001000" y="5715000"/>
            <a:ext cx="609600" cy="457200"/>
          </a:xfrm>
          <a:prstGeom prst="rect">
            <a:avLst/>
          </a:prstGeom>
          <a:noFill/>
          <a:ln w="9525">
            <a:noFill/>
            <a:miter lim="800000"/>
          </a:ln>
        </p:spPr>
        <p:txBody>
          <a:bodyPr>
            <a:spAutoFit/>
          </a:bodyPr>
          <a:lstStyle/>
          <a:p>
            <a:pPr>
              <a:spcBef>
                <a:spcPct val="50000"/>
              </a:spcBef>
            </a:pPr>
            <a:r>
              <a:rPr lang="en-US" altLang="zh-CN">
                <a:latin typeface="Times New Roman" panose="02020603050405020304" pitchFamily="18" charset="0"/>
                <a:ea typeface="宋体" panose="02010600030101010101" pitchFamily="2" charset="-122"/>
              </a:rPr>
              <a:t>=&gt;</a:t>
            </a:r>
            <a:endParaRPr lang="en-US" altLang="zh-CN">
              <a:latin typeface="Times New Roman" panose="02020603050405020304" pitchFamily="18" charset="0"/>
              <a:ea typeface="宋体" panose="02010600030101010101" pitchFamily="2" charset="-122"/>
            </a:endParaRPr>
          </a:p>
        </p:txBody>
      </p:sp>
      <p:pic>
        <p:nvPicPr>
          <p:cNvPr id="32773" name="Picture 5" descr="E:\Wade ed5 PPT\Graphics\Chapter 13\Reduced\FG13_23-01.jpg"/>
          <p:cNvPicPr>
            <a:picLocks noChangeAspect="1" noChangeArrowheads="1"/>
          </p:cNvPicPr>
          <p:nvPr/>
        </p:nvPicPr>
        <p:blipFill>
          <a:blip r:embed="rId1"/>
          <a:srcRect/>
          <a:stretch>
            <a:fillRect/>
          </a:stretch>
        </p:blipFill>
        <p:spPr bwMode="auto">
          <a:xfrm>
            <a:off x="533400" y="1366838"/>
            <a:ext cx="7213600" cy="5113337"/>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57200"/>
            <a:ext cx="8229600" cy="5668963"/>
          </a:xfrm>
        </p:spPr>
        <p:txBody>
          <a:bodyPr>
            <a:normAutofit/>
          </a:bodyPr>
          <a:lstStyle/>
          <a:p>
            <a:r>
              <a:rPr lang="en-US" altLang="zh-CN" b="1" dirty="0">
                <a:solidFill>
                  <a:srgbClr val="C00000"/>
                </a:solidFill>
              </a:rPr>
              <a:t>The molecular ion corresponds to the peak at 46. </a:t>
            </a:r>
            <a:endParaRPr lang="en-US" altLang="zh-CN" b="1" dirty="0">
              <a:solidFill>
                <a:srgbClr val="C00000"/>
              </a:solidFill>
            </a:endParaRPr>
          </a:p>
          <a:p>
            <a:r>
              <a:rPr lang="en-US" altLang="zh-CN" b="1" dirty="0">
                <a:solidFill>
                  <a:srgbClr val="C00000"/>
                </a:solidFill>
              </a:rPr>
              <a:t>The ion that appears at a relative mass of 45, one less than the parent ion, corresponds to the loss of a hydrogen atom</a:t>
            </a:r>
            <a:r>
              <a:rPr lang="en-US" altLang="zh-CN" dirty="0"/>
              <a:t>.</a:t>
            </a:r>
            <a:endParaRPr lang="en-US" altLang="zh-CN" dirty="0"/>
          </a:p>
          <a:p>
            <a:r>
              <a:rPr lang="en-US" altLang="zh-CN" dirty="0"/>
              <a:t>The diagram in the next slide shows fragmentation paths that explain the rest of the spectrum.</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61718" y="1676400"/>
            <a:ext cx="9082282" cy="3162666"/>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4"/>
          <p:cNvSpPr>
            <a:spLocks noGrp="1"/>
          </p:cNvSpPr>
          <p:nvPr>
            <p:ph type="sldNum" sz="quarter" idx="12"/>
          </p:nvPr>
        </p:nvSpPr>
        <p:spPr bwMode="auto">
          <a:noFill/>
          <a:ln>
            <a:miter lim="800000"/>
          </a:ln>
        </p:spPr>
        <p:txBody>
          <a:bodyPr/>
          <a:lstStyle/>
          <a:p>
            <a:fld id="{5FA4699D-730E-420D-A3CB-AF18B8A5E29E}" type="slidenum">
              <a:rPr lang="en-US" altLang="zh-CN"/>
            </a:fld>
            <a:endParaRPr lang="en-US" altLang="zh-CN"/>
          </a:p>
        </p:txBody>
      </p:sp>
      <p:sp>
        <p:nvSpPr>
          <p:cNvPr id="2" name="Rectangle 2"/>
          <p:cNvSpPr>
            <a:spLocks noGrp="1" noChangeArrowheads="1"/>
          </p:cNvSpPr>
          <p:nvPr>
            <p:ph type="title"/>
          </p:nvPr>
        </p:nvSpPr>
        <p:spPr>
          <a:xfrm>
            <a:off x="685800" y="304800"/>
            <a:ext cx="7772400" cy="1143000"/>
          </a:xfrm>
          <a:solidFill>
            <a:schemeClr val="bg2"/>
          </a:solidFill>
        </p:spPr>
        <p:txBody>
          <a:bodyPr/>
          <a:lstStyle/>
          <a:p>
            <a:pPr eaLnBrk="1" fontAlgn="auto" hangingPunct="1">
              <a:spcAft>
                <a:spcPts val="0"/>
              </a:spcAft>
              <a:defRPr/>
            </a:pPr>
            <a:r>
              <a:rPr lang="en-US" dirty="0"/>
              <a:t>The </a:t>
            </a:r>
            <a:r>
              <a:rPr lang="en-US" i="1" dirty="0"/>
              <a:t>N</a:t>
            </a:r>
            <a:r>
              <a:rPr lang="en-US" dirty="0"/>
              <a:t> + 1 Rule</a:t>
            </a:r>
            <a:endParaRPr lang="en-US" dirty="0"/>
          </a:p>
        </p:txBody>
      </p:sp>
      <p:sp>
        <p:nvSpPr>
          <p:cNvPr id="33796" name="Text Box 4"/>
          <p:cNvSpPr txBox="1">
            <a:spLocks noChangeArrowheads="1"/>
          </p:cNvSpPr>
          <p:nvPr/>
        </p:nvSpPr>
        <p:spPr bwMode="auto">
          <a:xfrm>
            <a:off x="808039" y="1600200"/>
            <a:ext cx="7650162" cy="1077218"/>
          </a:xfrm>
          <a:prstGeom prst="rect">
            <a:avLst/>
          </a:prstGeom>
          <a:noFill/>
          <a:ln w="9525">
            <a:noFill/>
            <a:miter lim="800000"/>
          </a:ln>
        </p:spPr>
        <p:txBody>
          <a:bodyPr wrap="square">
            <a:spAutoFit/>
          </a:bodyPr>
          <a:lstStyle/>
          <a:p>
            <a:r>
              <a:rPr lang="en-US" altLang="zh-CN" sz="3200" dirty="0">
                <a:ea typeface="宋体" panose="02010600030101010101" pitchFamily="2" charset="-122"/>
              </a:rPr>
              <a:t>If a signal is split by </a:t>
            </a:r>
            <a:r>
              <a:rPr lang="en-US" altLang="zh-CN" sz="3200" i="1" dirty="0">
                <a:ea typeface="宋体" panose="02010600030101010101" pitchFamily="2" charset="-122"/>
              </a:rPr>
              <a:t>N</a:t>
            </a:r>
            <a:r>
              <a:rPr lang="en-US" altLang="zh-CN" sz="3200" dirty="0">
                <a:ea typeface="宋体" panose="02010600030101010101" pitchFamily="2" charset="-122"/>
              </a:rPr>
              <a:t> adjacent equivalent protons,  it is split into </a:t>
            </a:r>
            <a:r>
              <a:rPr lang="en-US" altLang="zh-CN" sz="3200" i="1" dirty="0">
                <a:ea typeface="宋体" panose="02010600030101010101" pitchFamily="2" charset="-122"/>
              </a:rPr>
              <a:t>N</a:t>
            </a:r>
            <a:r>
              <a:rPr lang="en-US" altLang="zh-CN" sz="3200" dirty="0">
                <a:ea typeface="宋体" panose="02010600030101010101" pitchFamily="2" charset="-122"/>
              </a:rPr>
              <a:t> + 1 peaks.</a:t>
            </a:r>
            <a:endParaRPr lang="en-US" altLang="zh-CN" sz="3200" dirty="0">
              <a:ea typeface="宋体" panose="02010600030101010101" pitchFamily="2" charset="-122"/>
            </a:endParaRPr>
          </a:p>
        </p:txBody>
      </p:sp>
      <p:sp>
        <p:nvSpPr>
          <p:cNvPr id="33797" name="Text Box 5"/>
          <p:cNvSpPr txBox="1">
            <a:spLocks noChangeArrowheads="1"/>
          </p:cNvSpPr>
          <p:nvPr/>
        </p:nvSpPr>
        <p:spPr bwMode="auto">
          <a:xfrm>
            <a:off x="8229600" y="5867400"/>
            <a:ext cx="609600" cy="457200"/>
          </a:xfrm>
          <a:prstGeom prst="rect">
            <a:avLst/>
          </a:prstGeom>
          <a:noFill/>
          <a:ln w="9525">
            <a:noFill/>
            <a:miter lim="800000"/>
          </a:ln>
        </p:spPr>
        <p:txBody>
          <a:bodyPr>
            <a:spAutoFit/>
          </a:bodyPr>
          <a:lstStyle/>
          <a:p>
            <a:pPr>
              <a:spcBef>
                <a:spcPct val="50000"/>
              </a:spcBef>
            </a:pPr>
            <a:r>
              <a:rPr lang="en-US" altLang="zh-CN">
                <a:latin typeface="Times New Roman" panose="02020603050405020304" pitchFamily="18" charset="0"/>
                <a:ea typeface="宋体" panose="02010600030101010101" pitchFamily="2" charset="-122"/>
              </a:rPr>
              <a:t>=&gt;</a:t>
            </a:r>
            <a:endParaRPr lang="en-US" altLang="zh-CN">
              <a:latin typeface="Times New Roman" panose="02020603050405020304" pitchFamily="18" charset="0"/>
              <a:ea typeface="宋体" panose="02010600030101010101" pitchFamily="2" charset="-122"/>
            </a:endParaRPr>
          </a:p>
        </p:txBody>
      </p:sp>
      <p:pic>
        <p:nvPicPr>
          <p:cNvPr id="33798" name="Picture 6" descr="D:\WADE\CHAP13\FIGURES\FG13_050.PCT"/>
          <p:cNvPicPr>
            <a:picLocks noChangeAspect="1" noChangeArrowheads="1"/>
          </p:cNvPicPr>
          <p:nvPr/>
        </p:nvPicPr>
        <p:blipFill>
          <a:blip r:embed="rId1"/>
          <a:srcRect t="11000" b="28999"/>
          <a:stretch>
            <a:fillRect/>
          </a:stretch>
        </p:blipFill>
        <p:spPr bwMode="auto">
          <a:xfrm>
            <a:off x="273713" y="2952314"/>
            <a:ext cx="8413087" cy="336593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4"/>
          <p:cNvSpPr>
            <a:spLocks noGrp="1"/>
          </p:cNvSpPr>
          <p:nvPr>
            <p:ph type="sldNum" sz="quarter" idx="12"/>
          </p:nvPr>
        </p:nvSpPr>
        <p:spPr bwMode="auto">
          <a:noFill/>
          <a:ln>
            <a:miter lim="800000"/>
          </a:ln>
        </p:spPr>
        <p:txBody>
          <a:bodyPr/>
          <a:lstStyle/>
          <a:p>
            <a:fld id="{C9F329ED-EF94-49B9-AAED-DCC864982BD0}" type="slidenum">
              <a:rPr lang="en-US" altLang="zh-CN"/>
            </a:fld>
            <a:endParaRPr lang="en-US" altLang="zh-CN"/>
          </a:p>
        </p:txBody>
      </p:sp>
      <p:sp>
        <p:nvSpPr>
          <p:cNvPr id="2" name="Rectangle 2"/>
          <p:cNvSpPr>
            <a:spLocks noGrp="1" noChangeArrowheads="1"/>
          </p:cNvSpPr>
          <p:nvPr>
            <p:ph type="title"/>
          </p:nvPr>
        </p:nvSpPr>
        <p:spPr>
          <a:xfrm>
            <a:off x="118224" y="320566"/>
            <a:ext cx="7772400" cy="1447800"/>
          </a:xfrm>
          <a:solidFill>
            <a:schemeClr val="bg2"/>
          </a:solidFill>
        </p:spPr>
        <p:txBody>
          <a:bodyPr/>
          <a:lstStyle/>
          <a:p>
            <a:pPr eaLnBrk="1" fontAlgn="auto" hangingPunct="1">
              <a:spcAft>
                <a:spcPts val="0"/>
              </a:spcAft>
              <a:defRPr/>
            </a:pPr>
            <a:r>
              <a:rPr lang="en-US" sz="3600" dirty="0"/>
              <a:t>Splitting for Isopropyl Groups</a:t>
            </a:r>
            <a:endParaRPr lang="en-US" sz="3600" dirty="0"/>
          </a:p>
        </p:txBody>
      </p:sp>
      <p:pic>
        <p:nvPicPr>
          <p:cNvPr id="36869" name="Picture 5" descr="E:\Wade ed5 PPT\Graphics\Chapter 13\Reduced\FG13_26-01.jpg"/>
          <p:cNvPicPr>
            <a:picLocks noChangeAspect="1" noChangeArrowheads="1"/>
          </p:cNvPicPr>
          <p:nvPr/>
        </p:nvPicPr>
        <p:blipFill>
          <a:blip r:embed="rId1"/>
          <a:srcRect l="23000"/>
          <a:stretch>
            <a:fillRect/>
          </a:stretch>
        </p:blipFill>
        <p:spPr bwMode="auto">
          <a:xfrm>
            <a:off x="135611" y="2075795"/>
            <a:ext cx="8877901" cy="4309241"/>
          </a:xfrm>
          <a:prstGeom prst="rect">
            <a:avLst/>
          </a:prstGeom>
          <a:noFill/>
          <a:ln w="9525">
            <a:noFill/>
            <a:miter lim="800000"/>
            <a:headEnd/>
            <a:tailEnd/>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a:stretch>
            <a:fillRect/>
          </a:stretch>
        </p:blipFill>
        <p:spPr bwMode="auto">
          <a:xfrm>
            <a:off x="0" y="228600"/>
            <a:ext cx="5717511" cy="3217971"/>
          </a:xfrm>
          <a:prstGeom prst="rect">
            <a:avLst/>
          </a:prstGeom>
          <a:noFill/>
          <a:ln w="9525">
            <a:noFill/>
            <a:miter lim="800000"/>
            <a:headEnd/>
            <a:tailEnd/>
          </a:ln>
          <a:effectLst/>
        </p:spPr>
      </p:pic>
      <p:pic>
        <p:nvPicPr>
          <p:cNvPr id="1027" name="Picture 3"/>
          <p:cNvPicPr>
            <a:picLocks noChangeAspect="1" noChangeArrowheads="1"/>
          </p:cNvPicPr>
          <p:nvPr/>
        </p:nvPicPr>
        <p:blipFill>
          <a:blip r:embed="rId2"/>
          <a:srcRect/>
          <a:stretch>
            <a:fillRect/>
          </a:stretch>
        </p:blipFill>
        <p:spPr bwMode="auto">
          <a:xfrm>
            <a:off x="3485986" y="3281035"/>
            <a:ext cx="5379478" cy="3324717"/>
          </a:xfrm>
          <a:prstGeom prst="rect">
            <a:avLst/>
          </a:prstGeom>
          <a:noFill/>
          <a:ln w="9525">
            <a:noFill/>
            <a:miter lim="800000"/>
            <a:headEnd/>
            <a:tailEnd/>
          </a:ln>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04800" y="609600"/>
            <a:ext cx="8534400" cy="1014607"/>
          </a:xfrm>
          <a:prstGeom prst="rect">
            <a:avLst/>
          </a:prstGeom>
        </p:spPr>
      </p:pic>
      <p:pic>
        <p:nvPicPr>
          <p:cNvPr id="3" name="图片 2"/>
          <p:cNvPicPr>
            <a:picLocks noChangeAspect="1"/>
          </p:cNvPicPr>
          <p:nvPr/>
        </p:nvPicPr>
        <p:blipFill>
          <a:blip r:embed="rId2">
            <a:lum bright="-20000" contrast="40000"/>
          </a:blip>
          <a:stretch>
            <a:fillRect/>
          </a:stretch>
        </p:blipFill>
        <p:spPr>
          <a:xfrm>
            <a:off x="304800" y="1981200"/>
            <a:ext cx="8534400" cy="31490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1000" y="457200"/>
            <a:ext cx="8534400" cy="6172200"/>
          </a:xfrm>
        </p:spPr>
        <p:txBody>
          <a:bodyPr>
            <a:normAutofit lnSpcReduction="10000"/>
          </a:bodyPr>
          <a:lstStyle/>
          <a:p>
            <a:r>
              <a:rPr lang="en-US" altLang="zh-CN" dirty="0"/>
              <a:t>When analysing high-resolution NMR spectra, the following additional points should be noted:</a:t>
            </a:r>
            <a:endParaRPr lang="en-US" altLang="zh-CN" dirty="0"/>
          </a:p>
          <a:p>
            <a:pPr lvl="1"/>
            <a:r>
              <a:rPr lang="en-US" altLang="zh-CN" sz="3200" b="1" dirty="0">
                <a:solidFill>
                  <a:srgbClr val="AC0000"/>
                </a:solidFill>
              </a:rPr>
              <a:t>protons bonded to the same atom do not interact with one another </a:t>
            </a:r>
            <a:r>
              <a:rPr lang="en-US" altLang="zh-CN" sz="3200" dirty="0"/>
              <a:t>as they are equivalent and behave as a group;</a:t>
            </a:r>
            <a:endParaRPr lang="en-US" altLang="zh-CN" sz="3200" dirty="0"/>
          </a:p>
          <a:p>
            <a:pPr lvl="1"/>
            <a:r>
              <a:rPr lang="en-US" altLang="zh-CN" sz="3200" b="1" dirty="0">
                <a:solidFill>
                  <a:srgbClr val="AC0000"/>
                </a:solidFill>
              </a:rPr>
              <a:t>protons on non-adjacent carbon atoms do not generally interact with one another</a:t>
            </a:r>
            <a:r>
              <a:rPr lang="en-US" altLang="zh-CN" sz="3200" dirty="0"/>
              <a:t>; </a:t>
            </a:r>
            <a:endParaRPr lang="en-US" altLang="zh-CN" sz="3200" dirty="0"/>
          </a:p>
          <a:p>
            <a:pPr lvl="1"/>
            <a:r>
              <a:rPr lang="en-US" altLang="zh-CN" sz="3200" b="1" dirty="0">
                <a:solidFill>
                  <a:srgbClr val="AC0000"/>
                </a:solidFill>
              </a:rPr>
              <a:t>the O—H single peak in ethanol does not split </a:t>
            </a:r>
            <a:r>
              <a:rPr lang="en-US" altLang="zh-CN" sz="3200" dirty="0"/>
              <a:t>unless the sample is pure as rapid exchange of the protons between ethanol molecules averages out the different possible spins.</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04800" y="0"/>
            <a:ext cx="7864522" cy="5091010"/>
          </a:xfrm>
          <a:prstGeom prst="rect">
            <a:avLst/>
          </a:prstGeom>
        </p:spPr>
      </p:pic>
      <p:pic>
        <p:nvPicPr>
          <p:cNvPr id="3" name="图片 2"/>
          <p:cNvPicPr>
            <a:picLocks noChangeAspect="1"/>
          </p:cNvPicPr>
          <p:nvPr/>
        </p:nvPicPr>
        <p:blipFill>
          <a:blip r:embed="rId2">
            <a:lum bright="-20000" contrast="40000"/>
          </a:blip>
          <a:stretch>
            <a:fillRect/>
          </a:stretch>
        </p:blipFill>
        <p:spPr>
          <a:xfrm>
            <a:off x="304800" y="5091010"/>
            <a:ext cx="7559013" cy="1551506"/>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28600" y="1219200"/>
            <a:ext cx="8678472" cy="2971800"/>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609600" y="152400"/>
            <a:ext cx="7494826" cy="6603851"/>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81000" y="152400"/>
            <a:ext cx="8459186" cy="65237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483142" y="431250"/>
            <a:ext cx="5508458" cy="6121950"/>
          </a:xfrm>
        </p:spPr>
        <p:txBody>
          <a:bodyPr>
            <a:normAutofit fontScale="85000" lnSpcReduction="20000"/>
          </a:bodyPr>
          <a:lstStyle/>
          <a:p>
            <a:r>
              <a:rPr lang="en-US" altLang="zh-CN" dirty="0"/>
              <a:t>For each fragmentation, </a:t>
            </a:r>
            <a:r>
              <a:rPr lang="en-US" altLang="zh-CN" b="1" dirty="0">
                <a:solidFill>
                  <a:srgbClr val="C00000"/>
                </a:solidFill>
              </a:rPr>
              <a:t>one of the products keeps the positive charge</a:t>
            </a:r>
            <a:r>
              <a:rPr lang="en-US" altLang="zh-CN" dirty="0"/>
              <a:t>. </a:t>
            </a:r>
            <a:endParaRPr lang="en-US" altLang="zh-CN" dirty="0"/>
          </a:p>
          <a:p>
            <a:r>
              <a:rPr lang="en-US" altLang="zh-CN" dirty="0"/>
              <a:t>So, for example, </a:t>
            </a:r>
            <a:r>
              <a:rPr lang="en-US" altLang="zh-CN" b="1" dirty="0">
                <a:solidFill>
                  <a:srgbClr val="C00000"/>
                </a:solidFill>
              </a:rPr>
              <a:t>if the C – C bond breaks in an ethanol molecule, two outcomes are possible</a:t>
            </a:r>
            <a:r>
              <a:rPr lang="en-US" altLang="zh-CN" dirty="0"/>
              <a:t>, as seen in Figure 11.16.</a:t>
            </a:r>
            <a:endParaRPr lang="en-US" altLang="zh-CN" dirty="0"/>
          </a:p>
          <a:p>
            <a:r>
              <a:rPr lang="en-US" altLang="zh-CN" dirty="0"/>
              <a:t>The fragmentation shown in Figure 11.16 explains the presence of peaks at both 15 and 31.</a:t>
            </a:r>
            <a:endParaRPr lang="en-US" altLang="zh-CN" dirty="0"/>
          </a:p>
          <a:p>
            <a:r>
              <a:rPr lang="en-US" altLang="zh-CN" dirty="0"/>
              <a:t>Generally </a:t>
            </a:r>
            <a:r>
              <a:rPr lang="en-US" altLang="zh-CN" b="1" dirty="0">
                <a:solidFill>
                  <a:srgbClr val="C00000"/>
                </a:solidFill>
              </a:rPr>
              <a:t>the fragment that gives the most stable ion</a:t>
            </a:r>
            <a:r>
              <a:rPr lang="en-US" altLang="zh-CN" dirty="0"/>
              <a:t> is formed. </a:t>
            </a:r>
            <a:endParaRPr lang="en-US" altLang="zh-CN" dirty="0"/>
          </a:p>
          <a:p>
            <a:r>
              <a:rPr lang="en-US" altLang="zh-CN" b="1" dirty="0">
                <a:solidFill>
                  <a:srgbClr val="C00000"/>
                </a:solidFill>
              </a:rPr>
              <a:t>The cleavage of the C – O bond leads to the formation of the C</a:t>
            </a:r>
            <a:r>
              <a:rPr lang="en-US" altLang="zh-CN" b="1" baseline="-25000" dirty="0">
                <a:solidFill>
                  <a:srgbClr val="C00000"/>
                </a:solidFill>
              </a:rPr>
              <a:t>2</a:t>
            </a:r>
            <a:r>
              <a:rPr lang="en-US" altLang="zh-CN" b="1" dirty="0">
                <a:solidFill>
                  <a:srgbClr val="C00000"/>
                </a:solidFill>
              </a:rPr>
              <a:t>H</a:t>
            </a:r>
            <a:r>
              <a:rPr lang="en-US" altLang="zh-CN" b="1" baseline="-25000" dirty="0">
                <a:solidFill>
                  <a:srgbClr val="C00000"/>
                </a:solidFill>
              </a:rPr>
              <a:t>5</a:t>
            </a:r>
            <a:r>
              <a:rPr lang="en-US" altLang="zh-CN" b="1" baseline="30000" dirty="0">
                <a:solidFill>
                  <a:srgbClr val="C00000"/>
                </a:solidFill>
              </a:rPr>
              <a:t>+</a:t>
            </a:r>
            <a:r>
              <a:rPr lang="en-US" altLang="zh-CN" b="1" dirty="0">
                <a:solidFill>
                  <a:srgbClr val="C00000"/>
                </a:solidFill>
              </a:rPr>
              <a:t> ion in preference to the OH</a:t>
            </a:r>
            <a:r>
              <a:rPr lang="en-US" altLang="zh-CN" b="1" baseline="30000" dirty="0">
                <a:solidFill>
                  <a:srgbClr val="C00000"/>
                </a:solidFill>
              </a:rPr>
              <a:t>+</a:t>
            </a:r>
            <a:r>
              <a:rPr lang="en-US" altLang="zh-CN" b="1" dirty="0">
                <a:solidFill>
                  <a:srgbClr val="C00000"/>
                </a:solidFill>
              </a:rPr>
              <a:t> ion </a:t>
            </a:r>
            <a:r>
              <a:rPr lang="en-US" altLang="zh-CN" dirty="0"/>
              <a:t>in the example above, so there is an observed peak at 29 but not at 17.</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180418" y="431250"/>
            <a:ext cx="3302724" cy="2235750"/>
          </a:xfrm>
          <a:prstGeom prst="rect">
            <a:avLst/>
          </a:prstGeom>
        </p:spPr>
      </p:pic>
      <p:pic>
        <p:nvPicPr>
          <p:cNvPr id="6" name="图片 5"/>
          <p:cNvPicPr>
            <a:picLocks noChangeAspect="1"/>
          </p:cNvPicPr>
          <p:nvPr/>
        </p:nvPicPr>
        <p:blipFill>
          <a:blip r:embed="rId2">
            <a:lum bright="-20000" contrast="40000"/>
          </a:blip>
          <a:stretch>
            <a:fillRect/>
          </a:stretch>
        </p:blipFill>
        <p:spPr>
          <a:xfrm>
            <a:off x="406516" y="2895600"/>
            <a:ext cx="2978368" cy="213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762000" y="152400"/>
            <a:ext cx="7162800" cy="6573932"/>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609600" y="304800"/>
            <a:ext cx="8027241" cy="6312984"/>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lum bright="-20000" contrast="40000"/>
          </a:blip>
          <a:srcRect r="30301"/>
          <a:stretch>
            <a:fillRect/>
          </a:stretch>
        </p:blipFill>
        <p:spPr>
          <a:xfrm>
            <a:off x="59858" y="304800"/>
            <a:ext cx="7026742" cy="6400800"/>
          </a:xfrm>
          <a:prstGeom prst="rect">
            <a:avLst/>
          </a:prstGeom>
        </p:spPr>
      </p:pic>
      <p:pic>
        <p:nvPicPr>
          <p:cNvPr id="3" name="图片 2"/>
          <p:cNvPicPr>
            <a:picLocks noChangeAspect="1"/>
          </p:cNvPicPr>
          <p:nvPr/>
        </p:nvPicPr>
        <p:blipFill rotWithShape="1">
          <a:blip r:embed="rId1">
            <a:lum bright="-20000" contrast="40000"/>
          </a:blip>
          <a:srcRect l="75243" t="63622"/>
          <a:stretch>
            <a:fillRect/>
          </a:stretch>
        </p:blipFill>
        <p:spPr>
          <a:xfrm>
            <a:off x="6934200" y="4635936"/>
            <a:ext cx="2381817" cy="2222064"/>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81000" y="533400"/>
            <a:ext cx="8612505" cy="3858260"/>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533400" y="609600"/>
            <a:ext cx="7970520" cy="415671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81000" y="228600"/>
            <a:ext cx="8481695" cy="6467475"/>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81000" y="457200"/>
            <a:ext cx="8488680" cy="3830955"/>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2400" y="762000"/>
            <a:ext cx="8909050" cy="439420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2400" y="152400"/>
            <a:ext cx="8883650" cy="2727325"/>
          </a:xfrm>
          <a:prstGeom prst="rect">
            <a:avLst/>
          </a:prstGeom>
        </p:spPr>
      </p:pic>
      <p:pic>
        <p:nvPicPr>
          <p:cNvPr id="3" name="图片 2"/>
          <p:cNvPicPr>
            <a:picLocks noChangeAspect="1"/>
          </p:cNvPicPr>
          <p:nvPr/>
        </p:nvPicPr>
        <p:blipFill>
          <a:blip r:embed="rId2"/>
          <a:stretch>
            <a:fillRect/>
          </a:stretch>
        </p:blipFill>
        <p:spPr>
          <a:xfrm>
            <a:off x="152400" y="2879725"/>
            <a:ext cx="8883015" cy="308864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85800" y="457200"/>
            <a:ext cx="7695565" cy="54686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28600" y="1066800"/>
            <a:ext cx="8732646" cy="4718574"/>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85800" y="228600"/>
            <a:ext cx="7451090" cy="2936240"/>
          </a:xfrm>
          <a:prstGeom prst="rect">
            <a:avLst/>
          </a:prstGeom>
        </p:spPr>
      </p:pic>
      <p:pic>
        <p:nvPicPr>
          <p:cNvPr id="3" name="图片 2"/>
          <p:cNvPicPr>
            <a:picLocks noChangeAspect="1"/>
          </p:cNvPicPr>
          <p:nvPr/>
        </p:nvPicPr>
        <p:blipFill>
          <a:blip r:embed="rId2"/>
          <a:stretch>
            <a:fillRect/>
          </a:stretch>
        </p:blipFill>
        <p:spPr>
          <a:xfrm>
            <a:off x="685800" y="3164840"/>
            <a:ext cx="7451090" cy="1410970"/>
          </a:xfrm>
          <a:prstGeom prst="rect">
            <a:avLst/>
          </a:prstGeom>
        </p:spPr>
      </p:pic>
      <p:pic>
        <p:nvPicPr>
          <p:cNvPr id="4" name="图片 3"/>
          <p:cNvPicPr>
            <a:picLocks noChangeAspect="1"/>
          </p:cNvPicPr>
          <p:nvPr/>
        </p:nvPicPr>
        <p:blipFill>
          <a:blip r:embed="rId3"/>
          <a:stretch>
            <a:fillRect/>
          </a:stretch>
        </p:blipFill>
        <p:spPr>
          <a:xfrm>
            <a:off x="685800" y="4575810"/>
            <a:ext cx="7461885" cy="2149475"/>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04800" y="381000"/>
            <a:ext cx="8554085" cy="422910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0" y="381000"/>
            <a:ext cx="8662035" cy="5353050"/>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7735" y="228600"/>
            <a:ext cx="7315200" cy="1066800"/>
          </a:xfrm>
        </p:spPr>
        <p:txBody>
          <a:bodyPr>
            <a:normAutofit fontScale="90000"/>
          </a:bodyPr>
          <a:lstStyle/>
          <a:p>
            <a:r>
              <a:rPr lang="en-GB" altLang="zh-CN" b="1" dirty="0">
                <a:solidFill>
                  <a:srgbClr val="AC0000"/>
                </a:solidFill>
              </a:rPr>
              <a:t>1</a:t>
            </a:r>
            <a:r>
              <a:rPr lang="en-US" altLang="en-GB" b="1" dirty="0">
                <a:solidFill>
                  <a:srgbClr val="AC0000"/>
                </a:solidFill>
              </a:rPr>
              <a:t>5</a:t>
            </a:r>
            <a:r>
              <a:rPr lang="en-GB" altLang="zh-CN" b="1" dirty="0">
                <a:solidFill>
                  <a:srgbClr val="AC0000"/>
                </a:solidFill>
              </a:rPr>
              <a:t>.</a:t>
            </a:r>
            <a:r>
              <a:rPr lang="en-US" altLang="en-GB" b="1" dirty="0">
                <a:solidFill>
                  <a:srgbClr val="AC0000"/>
                </a:solidFill>
              </a:rPr>
              <a:t>4</a:t>
            </a:r>
            <a:r>
              <a:rPr lang="en-GB" altLang="zh-CN" b="1" dirty="0">
                <a:solidFill>
                  <a:srgbClr val="AC0000"/>
                </a:solidFill>
              </a:rPr>
              <a:t> </a:t>
            </a:r>
            <a:r>
              <a:rPr lang="en-US" altLang="en-GB" b="1" dirty="0">
                <a:solidFill>
                  <a:srgbClr val="AC0000"/>
                </a:solidFill>
              </a:rPr>
              <a:t>Structure Analysis from Combined Spectra Data</a:t>
            </a:r>
            <a:endParaRPr lang="en-US" altLang="en-GB" b="1" dirty="0">
              <a:solidFill>
                <a:srgbClr val="AC0000"/>
              </a:solidFill>
            </a:endParaRPr>
          </a:p>
        </p:txBody>
      </p:sp>
      <p:pic>
        <p:nvPicPr>
          <p:cNvPr id="5" name="图片 4"/>
          <p:cNvPicPr>
            <a:picLocks noChangeAspect="1"/>
          </p:cNvPicPr>
          <p:nvPr/>
        </p:nvPicPr>
        <p:blipFill>
          <a:blip r:embed="rId1"/>
          <a:srcRect t="71116" b="-840"/>
          <a:stretch>
            <a:fillRect/>
          </a:stretch>
        </p:blipFill>
        <p:spPr>
          <a:xfrm>
            <a:off x="208280" y="1828800"/>
            <a:ext cx="8728075" cy="786130"/>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solidFill>
                  <a:srgbClr val="AC0000"/>
                </a:solidFill>
              </a:rPr>
              <a:t>Analytical chemistry depends on combining information</a:t>
            </a:r>
            <a:endParaRPr lang="en-US" altLang="zh-CN" b="1" dirty="0">
              <a:solidFill>
                <a:srgbClr val="AC0000"/>
              </a:solidFill>
            </a:endParaRPr>
          </a:p>
        </p:txBody>
      </p:sp>
      <p:sp>
        <p:nvSpPr>
          <p:cNvPr id="3" name="内容占位符 2"/>
          <p:cNvSpPr>
            <a:spLocks noGrp="1"/>
          </p:cNvSpPr>
          <p:nvPr>
            <p:ph idx="1"/>
          </p:nvPr>
        </p:nvSpPr>
        <p:spPr>
          <a:xfrm>
            <a:off x="457200" y="1600200"/>
            <a:ext cx="8229600" cy="4876800"/>
          </a:xfrm>
        </p:spPr>
        <p:txBody>
          <a:bodyPr>
            <a:normAutofit fontScale="92500" lnSpcReduction="10000"/>
          </a:bodyPr>
          <a:lstStyle/>
          <a:p>
            <a:r>
              <a:rPr lang="en-US" altLang="zh-CN" dirty="0"/>
              <a:t>The techniques discussed in this chapter provide the analytical chemist with different types of information. </a:t>
            </a:r>
            <a:endParaRPr lang="en-US" altLang="zh-CN" dirty="0"/>
          </a:p>
          <a:p>
            <a:r>
              <a:rPr lang="en-US" altLang="zh-CN" dirty="0"/>
              <a:t>The skill of the analyst is to combine these methods to give a complete description of the structure of the substance being studied. </a:t>
            </a:r>
            <a:endParaRPr lang="en-US" altLang="zh-CN" dirty="0"/>
          </a:p>
          <a:p>
            <a:r>
              <a:rPr lang="en-US" altLang="zh-CN" dirty="0"/>
              <a:t>For example, infrared spectroscopy gives some information about the bonds present in a molecule, but often this information needs to be supplemented with data from other sources to give a complete structure of the molecule.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lum bright="-20000" contrast="40000"/>
          </a:blip>
          <a:srcRect r="12104" b="68769"/>
          <a:stretch>
            <a:fillRect/>
          </a:stretch>
        </p:blipFill>
        <p:spPr>
          <a:xfrm>
            <a:off x="228600" y="609600"/>
            <a:ext cx="8552331" cy="2743200"/>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lum bright="-20000" contrast="40000"/>
          </a:blip>
          <a:srcRect t="31232"/>
          <a:stretch>
            <a:fillRect/>
          </a:stretch>
        </p:blipFill>
        <p:spPr>
          <a:xfrm>
            <a:off x="152400" y="533400"/>
            <a:ext cx="8715047" cy="541020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39699" y="850900"/>
            <a:ext cx="8879331" cy="4038600"/>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lum bright="-20000" contrast="40000"/>
          </a:blip>
          <a:stretch>
            <a:fillRect/>
          </a:stretch>
        </p:blipFill>
        <p:spPr>
          <a:xfrm>
            <a:off x="304800" y="838200"/>
            <a:ext cx="8620039" cy="4800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04800" y="914400"/>
            <a:ext cx="8567619" cy="364532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81000"/>
            <a:ext cx="8229600" cy="5745163"/>
          </a:xfrm>
        </p:spPr>
        <p:txBody>
          <a:bodyPr>
            <a:normAutofit fontScale="92500" lnSpcReduction="10000"/>
          </a:bodyPr>
          <a:lstStyle/>
          <a:p>
            <a:r>
              <a:rPr lang="en-US" altLang="zh-CN" dirty="0"/>
              <a:t>A smaller peak is usually found in organic mass spectra at one mass number greater than the main peak. </a:t>
            </a:r>
            <a:endParaRPr lang="en-US" altLang="zh-CN" dirty="0"/>
          </a:p>
          <a:p>
            <a:r>
              <a:rPr lang="en-US" altLang="zh-CN" dirty="0"/>
              <a:t>This is due to the presence in the compound of the isotope </a:t>
            </a:r>
            <a:r>
              <a:rPr lang="en-US" altLang="zh-CN" baseline="30000" dirty="0"/>
              <a:t>13</a:t>
            </a:r>
            <a:r>
              <a:rPr lang="en-US" altLang="zh-CN" dirty="0"/>
              <a:t>C, which comprises about 1% of naturally occurring carbon.</a:t>
            </a:r>
            <a:endParaRPr lang="en-US" altLang="zh-CN" dirty="0"/>
          </a:p>
          <a:p>
            <a:r>
              <a:rPr lang="en-US" altLang="zh-CN" dirty="0"/>
              <a:t>Its size, relative to the main peak, therefore depends on the number of carbon atoms in the molecule, because if there are six carbon atoms there is an approximately 6% chance (6 × 1%) of there being an atom </a:t>
            </a:r>
            <a:r>
              <a:rPr lang="en-US" altLang="zh-CN" baseline="30000" dirty="0"/>
              <a:t>13</a:t>
            </a:r>
            <a:r>
              <a:rPr lang="en-US" altLang="zh-CN" dirty="0"/>
              <a:t>C of in the molecule.</a:t>
            </a:r>
            <a:endParaRPr lang="en-US" altLang="zh-CN" dirty="0"/>
          </a:p>
          <a:p>
            <a:r>
              <a:rPr lang="en-US" altLang="zh-CN" dirty="0"/>
              <a:t>This peak can clearly be seen in the diagram in the next slide.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52400" y="1143000"/>
            <a:ext cx="8764618" cy="4502677"/>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74625" y="228600"/>
            <a:ext cx="8794115" cy="6228080"/>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0" y="381000"/>
            <a:ext cx="8741410" cy="2943860"/>
          </a:xfrm>
          <a:prstGeom prst="rect">
            <a:avLst/>
          </a:prstGeom>
        </p:spPr>
      </p:pic>
      <p:pic>
        <p:nvPicPr>
          <p:cNvPr id="3" name="图片 2"/>
          <p:cNvPicPr>
            <a:picLocks noChangeAspect="1"/>
          </p:cNvPicPr>
          <p:nvPr/>
        </p:nvPicPr>
        <p:blipFill>
          <a:blip r:embed="rId2"/>
          <a:stretch>
            <a:fillRect/>
          </a:stretch>
        </p:blipFill>
        <p:spPr>
          <a:xfrm>
            <a:off x="228600" y="3324860"/>
            <a:ext cx="8741410" cy="2813685"/>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0345" y="457200"/>
            <a:ext cx="8702675" cy="5722620"/>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04800" y="609600"/>
            <a:ext cx="8507730" cy="2103120"/>
          </a:xfrm>
          <a:prstGeom prst="rect">
            <a:avLst/>
          </a:prstGeom>
        </p:spPr>
      </p:pic>
      <p:pic>
        <p:nvPicPr>
          <p:cNvPr id="3" name="图片 2"/>
          <p:cNvPicPr>
            <a:picLocks noChangeAspect="1"/>
          </p:cNvPicPr>
          <p:nvPr/>
        </p:nvPicPr>
        <p:blipFill>
          <a:blip r:embed="rId2"/>
          <a:stretch>
            <a:fillRect/>
          </a:stretch>
        </p:blipFill>
        <p:spPr>
          <a:xfrm>
            <a:off x="304800" y="2712720"/>
            <a:ext cx="8507095" cy="3362960"/>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5415" y="914400"/>
            <a:ext cx="8853170" cy="37833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04800" y="381000"/>
            <a:ext cx="8458200" cy="60081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lum bright="-20000" contrast="40000"/>
          </a:blip>
          <a:srcRect r="50011" b="10109"/>
          <a:stretch>
            <a:fillRect/>
          </a:stretch>
        </p:blipFill>
        <p:spPr>
          <a:xfrm>
            <a:off x="228600" y="685800"/>
            <a:ext cx="8554913" cy="517273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lum bright="-20000" contrast="40000"/>
          </a:blip>
          <a:srcRect l="49408" b="8380"/>
          <a:stretch>
            <a:fillRect/>
          </a:stretch>
        </p:blipFill>
        <p:spPr>
          <a:xfrm>
            <a:off x="228600" y="685800"/>
            <a:ext cx="8634469" cy="5257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3562"/>
          </a:xfrm>
        </p:spPr>
        <p:txBody>
          <a:bodyPr>
            <a:normAutofit fontScale="90000"/>
          </a:bodyPr>
          <a:lstStyle/>
          <a:p>
            <a:r>
              <a:rPr lang="en-US" altLang="zh-CN" b="1" dirty="0">
                <a:solidFill>
                  <a:srgbClr val="AC0000"/>
                </a:solidFill>
              </a:rPr>
              <a:t>Analytical techniques</a:t>
            </a:r>
            <a:endParaRPr lang="en-US" altLang="zh-CN" b="1" dirty="0">
              <a:solidFill>
                <a:srgbClr val="AC0000"/>
              </a:solidFill>
            </a:endParaRPr>
          </a:p>
        </p:txBody>
      </p:sp>
      <p:sp>
        <p:nvSpPr>
          <p:cNvPr id="3" name="内容占位符 2"/>
          <p:cNvSpPr>
            <a:spLocks noGrp="1"/>
          </p:cNvSpPr>
          <p:nvPr>
            <p:ph idx="1"/>
          </p:nvPr>
        </p:nvSpPr>
        <p:spPr>
          <a:xfrm>
            <a:off x="457200" y="990600"/>
            <a:ext cx="8229600" cy="5638800"/>
          </a:xfrm>
        </p:spPr>
        <p:txBody>
          <a:bodyPr>
            <a:normAutofit fontScale="92500" lnSpcReduction="20000"/>
          </a:bodyPr>
          <a:lstStyle/>
          <a:p>
            <a:r>
              <a:rPr lang="en-US" altLang="zh-CN" dirty="0"/>
              <a:t>Chemical analysts identify and characterize unknown substances, determine the composition of a mixture, and identify impurities. </a:t>
            </a:r>
            <a:endParaRPr lang="en-US" altLang="zh-CN" dirty="0"/>
          </a:p>
          <a:p>
            <a:r>
              <a:rPr lang="en-US" altLang="zh-CN" dirty="0"/>
              <a:t>Their work can be divided into three types of analysis:</a:t>
            </a:r>
            <a:endParaRPr lang="en-US" altLang="zh-CN" dirty="0"/>
          </a:p>
          <a:p>
            <a:pPr lvl="1"/>
            <a:r>
              <a:rPr lang="en-US" altLang="zh-CN" b="1" dirty="0">
                <a:solidFill>
                  <a:srgbClr val="C00000"/>
                </a:solidFill>
              </a:rPr>
              <a:t>qualitative analysis</a:t>
            </a:r>
            <a:r>
              <a:rPr lang="en-US" altLang="zh-CN" dirty="0"/>
              <a:t>: the detection of the presence but not the quantity of a substance in a mixture; for example, forbidden substances in an athlete’s blood;</a:t>
            </a:r>
            <a:endParaRPr lang="en-US" altLang="zh-CN" dirty="0"/>
          </a:p>
          <a:p>
            <a:pPr lvl="1"/>
            <a:r>
              <a:rPr lang="en-US" altLang="zh-CN" b="1" dirty="0">
                <a:solidFill>
                  <a:srgbClr val="C00000"/>
                </a:solidFill>
              </a:rPr>
              <a:t>quantitative analysis</a:t>
            </a:r>
            <a:r>
              <a:rPr lang="en-US" altLang="zh-CN" dirty="0"/>
              <a:t>: the measurement of the quantity of a particular substance in a mixture; for example, the alcohol levels in a driver’s breath;</a:t>
            </a:r>
            <a:endParaRPr lang="en-US" altLang="zh-CN" dirty="0"/>
          </a:p>
          <a:p>
            <a:pPr lvl="1"/>
            <a:r>
              <a:rPr lang="en-US" altLang="zh-CN" b="1" dirty="0">
                <a:solidFill>
                  <a:srgbClr val="C00000"/>
                </a:solidFill>
              </a:rPr>
              <a:t>structural analysis</a:t>
            </a:r>
            <a:r>
              <a:rPr lang="en-US" altLang="zh-CN" dirty="0"/>
              <a:t>: a description of how the atoms are arranged in molecular structures; for example, the determination of the structure of a naturally occurring or artificial product.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lum bright="-20000" contrast="40000"/>
          </a:blip>
          <a:srcRect r="50000" b="7422"/>
          <a:stretch>
            <a:fillRect/>
          </a:stretch>
        </p:blipFill>
        <p:spPr>
          <a:xfrm>
            <a:off x="990600" y="304800"/>
            <a:ext cx="7315200" cy="63359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lum bright="-20000" contrast="40000"/>
          </a:blip>
          <a:srcRect l="50000" b="12431"/>
          <a:stretch>
            <a:fillRect/>
          </a:stretch>
        </p:blipFill>
        <p:spPr>
          <a:xfrm>
            <a:off x="838200" y="381000"/>
            <a:ext cx="7440756" cy="6096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81000"/>
            <a:ext cx="8229600" cy="5745163"/>
          </a:xfrm>
        </p:spPr>
        <p:txBody>
          <a:bodyPr>
            <a:normAutofit/>
          </a:bodyPr>
          <a:lstStyle/>
          <a:p>
            <a:r>
              <a:rPr lang="en-US" altLang="zh-CN" dirty="0"/>
              <a:t>Full analysis of a mass spectrum can be a complex process. </a:t>
            </a:r>
            <a:endParaRPr lang="en-US" altLang="zh-CN" dirty="0"/>
          </a:p>
          <a:p>
            <a:r>
              <a:rPr lang="en-US" altLang="zh-CN" dirty="0"/>
              <a:t>We make use of the mass difference between the peaks to identify the pieces which have fallen off. </a:t>
            </a:r>
            <a:endParaRPr lang="en-US" altLang="zh-CN" dirty="0"/>
          </a:p>
          <a:p>
            <a:r>
              <a:rPr lang="en-US" altLang="zh-CN" dirty="0"/>
              <a:t>You are expected to recognize the mass fragments shown below. </a:t>
            </a:r>
            <a:endParaRPr lang="en-US" altLang="zh-CN" dirty="0"/>
          </a:p>
          <a:p>
            <a:r>
              <a:rPr lang="en-US" altLang="zh-CN" dirty="0"/>
              <a:t>You are not expected to memorize the details as the data are given in section 28 of the IB data booklet.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lum bright="-20000" contrast="40000"/>
          </a:blip>
          <a:stretch>
            <a:fillRect/>
          </a:stretch>
        </p:blipFill>
        <p:spPr>
          <a:xfrm>
            <a:off x="381000" y="533400"/>
            <a:ext cx="8229600" cy="556819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lum bright="-20000" contrast="40000"/>
          </a:blip>
          <a:srcRect r="843"/>
          <a:stretch>
            <a:fillRect/>
          </a:stretch>
        </p:blipFill>
        <p:spPr>
          <a:xfrm>
            <a:off x="152400" y="304800"/>
            <a:ext cx="8955298" cy="617317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52400" y="1219200"/>
            <a:ext cx="8763000" cy="308457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28600" y="685800"/>
            <a:ext cx="8664794" cy="50292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81000" y="685800"/>
            <a:ext cx="8305799" cy="558544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lum bright="-20000" contrast="40000"/>
          </a:blip>
          <a:srcRect r="36114"/>
          <a:stretch>
            <a:fillRect/>
          </a:stretch>
        </p:blipFill>
        <p:spPr>
          <a:xfrm>
            <a:off x="685800" y="228600"/>
            <a:ext cx="7781889" cy="3200400"/>
          </a:xfrm>
          <a:prstGeom prst="rect">
            <a:avLst/>
          </a:prstGeom>
        </p:spPr>
      </p:pic>
      <p:pic>
        <p:nvPicPr>
          <p:cNvPr id="3" name="图片 2"/>
          <p:cNvPicPr>
            <a:picLocks noChangeAspect="1"/>
          </p:cNvPicPr>
          <p:nvPr/>
        </p:nvPicPr>
        <p:blipFill rotWithShape="1">
          <a:blip r:embed="rId1">
            <a:lum bright="-20000" contrast="40000"/>
          </a:blip>
          <a:srcRect l="67253" t="12219" b="9577"/>
          <a:stretch>
            <a:fillRect/>
          </a:stretch>
        </p:blipFill>
        <p:spPr>
          <a:xfrm>
            <a:off x="1643044" y="3408947"/>
            <a:ext cx="5867400" cy="325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2590800" cy="715962"/>
          </a:xfrm>
        </p:spPr>
        <p:txBody>
          <a:bodyPr>
            <a:normAutofit fontScale="90000"/>
          </a:bodyPr>
          <a:lstStyle/>
          <a:p>
            <a:r>
              <a:rPr lang="en-US" altLang="zh-CN" dirty="0"/>
              <a:t>Exercises</a:t>
            </a:r>
            <a:endParaRPr lang="zh-CN" altLang="en-US" dirty="0"/>
          </a:p>
        </p:txBody>
      </p:sp>
      <p:sp>
        <p:nvSpPr>
          <p:cNvPr id="3" name="内容占位符 2"/>
          <p:cNvSpPr>
            <a:spLocks noGrp="1"/>
          </p:cNvSpPr>
          <p:nvPr>
            <p:ph idx="1"/>
          </p:nvPr>
        </p:nvSpPr>
        <p:spPr>
          <a:xfrm>
            <a:off x="457200" y="990600"/>
            <a:ext cx="8229600" cy="5486400"/>
          </a:xfrm>
        </p:spPr>
        <p:txBody>
          <a:bodyPr>
            <a:normAutofit/>
          </a:bodyPr>
          <a:lstStyle/>
          <a:p>
            <a:pPr marL="0" indent="0">
              <a:buNone/>
            </a:pPr>
            <a:r>
              <a:rPr lang="en-US" altLang="zh-CN" sz="2400" dirty="0"/>
              <a:t>The mass spectrum below is that of a carboxylic acid.</a:t>
            </a:r>
            <a:endParaRPr lang="en-US" altLang="zh-CN" sz="2400" dirty="0"/>
          </a:p>
          <a:p>
            <a:pPr marL="0" indent="0">
              <a:buNone/>
            </a:pPr>
            <a:r>
              <a:rPr lang="en-US" altLang="zh-CN" sz="2400" dirty="0"/>
              <a:t>(a) Identify the carboxylic acid in question.</a:t>
            </a:r>
            <a:endParaRPr lang="en-US" altLang="zh-CN" sz="2400" dirty="0"/>
          </a:p>
          <a:p>
            <a:pPr marL="0" indent="0">
              <a:buNone/>
            </a:pPr>
            <a:r>
              <a:rPr lang="en-US" altLang="zh-CN" sz="2400" dirty="0"/>
              <a:t>(b) Give the formulae of the species that give rise to the peaks labelled A to F.</a:t>
            </a:r>
            <a:endParaRPr lang="zh-CN" altLang="en-US" sz="2400" dirty="0"/>
          </a:p>
        </p:txBody>
      </p:sp>
      <p:pic>
        <p:nvPicPr>
          <p:cNvPr id="4" name="图片 3"/>
          <p:cNvPicPr>
            <a:picLocks noChangeAspect="1"/>
          </p:cNvPicPr>
          <p:nvPr/>
        </p:nvPicPr>
        <p:blipFill>
          <a:blip r:embed="rId1">
            <a:lum bright="-20000" contrast="40000"/>
          </a:blip>
          <a:stretch>
            <a:fillRect/>
          </a:stretch>
        </p:blipFill>
        <p:spPr>
          <a:xfrm>
            <a:off x="1066800" y="2819400"/>
            <a:ext cx="6578537" cy="3429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81000"/>
            <a:ext cx="8229600" cy="6248400"/>
          </a:xfrm>
        </p:spPr>
        <p:txBody>
          <a:bodyPr>
            <a:normAutofit fontScale="85000" lnSpcReduction="10000"/>
          </a:bodyPr>
          <a:lstStyle/>
          <a:p>
            <a:r>
              <a:rPr lang="en-US" altLang="zh-CN" dirty="0"/>
              <a:t>Many instruments are available to provide structural analysis but they generally work by analysing the effect of different forms of energy on the substance analyzed.</a:t>
            </a:r>
            <a:endParaRPr lang="en-US" altLang="zh-CN" dirty="0"/>
          </a:p>
          <a:p>
            <a:pPr lvl="1"/>
            <a:r>
              <a:rPr lang="en-US" altLang="zh-CN" b="1" dirty="0">
                <a:solidFill>
                  <a:srgbClr val="C00000"/>
                </a:solidFill>
              </a:rPr>
              <a:t>Infrared spectroscopy </a:t>
            </a:r>
            <a:r>
              <a:rPr lang="en-US" altLang="zh-CN" dirty="0"/>
              <a:t>is used to identify the bonds in a molecule.</a:t>
            </a:r>
            <a:endParaRPr lang="en-US" altLang="zh-CN" dirty="0"/>
          </a:p>
          <a:p>
            <a:pPr lvl="1"/>
            <a:r>
              <a:rPr lang="en-US" altLang="zh-CN" b="1" dirty="0">
                <a:solidFill>
                  <a:srgbClr val="C00000"/>
                </a:solidFill>
              </a:rPr>
              <a:t>Mass spectrometry </a:t>
            </a:r>
            <a:r>
              <a:rPr lang="en-US" altLang="zh-CN" dirty="0"/>
              <a:t>is used to determine relative atomic and molecular masses. The fragmentation pattern can be used as a fingerprint technique to identify unknown substances or for evidence for the arrangements of atoms in a molecule.</a:t>
            </a:r>
            <a:endParaRPr lang="en-US" altLang="zh-CN" dirty="0"/>
          </a:p>
          <a:p>
            <a:pPr lvl="1"/>
            <a:r>
              <a:rPr lang="en-US" altLang="zh-CN" b="1" dirty="0">
                <a:solidFill>
                  <a:srgbClr val="C00000"/>
                </a:solidFill>
              </a:rPr>
              <a:t>Nuclear magnetic resonance spectroscopy </a:t>
            </a:r>
            <a:r>
              <a:rPr lang="en-US" altLang="zh-CN" dirty="0"/>
              <a:t>is used to show the chemical environment of certain isotopes (hydrogen, carbon, phosphorus, and fluorine) in a molecule and so gives vital structural information.</a:t>
            </a:r>
            <a:endParaRPr lang="en-US" altLang="zh-CN" dirty="0"/>
          </a:p>
          <a:p>
            <a:r>
              <a:rPr lang="en-US" altLang="zh-CN" dirty="0"/>
              <a:t>No one method is definitive, but a combination of techniques can provide strong evidence for the structure.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04800" y="1600200"/>
            <a:ext cx="8529205" cy="952500"/>
          </a:xfrm>
          <a:prstGeom prst="rect">
            <a:avLst/>
          </a:prstGeom>
        </p:spPr>
      </p:pic>
      <p:pic>
        <p:nvPicPr>
          <p:cNvPr id="5" name="图片 4"/>
          <p:cNvPicPr>
            <a:picLocks noChangeAspect="1"/>
          </p:cNvPicPr>
          <p:nvPr/>
        </p:nvPicPr>
        <p:blipFill>
          <a:blip r:embed="rId2"/>
          <a:stretch>
            <a:fillRect/>
          </a:stretch>
        </p:blipFill>
        <p:spPr>
          <a:xfrm>
            <a:off x="304799" y="2819399"/>
            <a:ext cx="8529205" cy="105771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0" y="304800"/>
            <a:ext cx="8870950" cy="57531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2400" y="152400"/>
            <a:ext cx="7259955" cy="4243070"/>
          </a:xfrm>
          <a:prstGeom prst="rect">
            <a:avLst/>
          </a:prstGeom>
        </p:spPr>
      </p:pic>
      <p:pic>
        <p:nvPicPr>
          <p:cNvPr id="3" name="图片 2"/>
          <p:cNvPicPr>
            <a:picLocks noChangeAspect="1"/>
          </p:cNvPicPr>
          <p:nvPr/>
        </p:nvPicPr>
        <p:blipFill>
          <a:blip r:embed="rId2"/>
          <a:stretch>
            <a:fillRect/>
          </a:stretch>
        </p:blipFill>
        <p:spPr>
          <a:xfrm>
            <a:off x="152400" y="4495800"/>
            <a:ext cx="8511540" cy="18732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45845" y="41275"/>
            <a:ext cx="7012940" cy="67373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7735" y="228600"/>
            <a:ext cx="7315200" cy="1066800"/>
          </a:xfrm>
        </p:spPr>
        <p:txBody>
          <a:bodyPr>
            <a:normAutofit/>
          </a:bodyPr>
          <a:lstStyle/>
          <a:p>
            <a:r>
              <a:rPr lang="en-GB" altLang="zh-CN" b="1" dirty="0">
                <a:solidFill>
                  <a:srgbClr val="AC0000"/>
                </a:solidFill>
              </a:rPr>
              <a:t>1</a:t>
            </a:r>
            <a:r>
              <a:rPr lang="en-US" altLang="en-GB" b="1" dirty="0">
                <a:solidFill>
                  <a:srgbClr val="AC0000"/>
                </a:solidFill>
              </a:rPr>
              <a:t>5</a:t>
            </a:r>
            <a:r>
              <a:rPr lang="en-GB" altLang="zh-CN" b="1" dirty="0">
                <a:solidFill>
                  <a:srgbClr val="AC0000"/>
                </a:solidFill>
              </a:rPr>
              <a:t>.</a:t>
            </a:r>
            <a:r>
              <a:rPr lang="en-US" altLang="en-GB" b="1" dirty="0">
                <a:solidFill>
                  <a:srgbClr val="AC0000"/>
                </a:solidFill>
              </a:rPr>
              <a:t>2</a:t>
            </a:r>
            <a:r>
              <a:rPr lang="en-GB" altLang="zh-CN" b="1" dirty="0">
                <a:solidFill>
                  <a:srgbClr val="AC0000"/>
                </a:solidFill>
              </a:rPr>
              <a:t> </a:t>
            </a:r>
            <a:r>
              <a:rPr lang="en-US" altLang="en-GB" b="1" dirty="0">
                <a:solidFill>
                  <a:srgbClr val="AC0000"/>
                </a:solidFill>
              </a:rPr>
              <a:t>Infrared Spectroscopy</a:t>
            </a:r>
            <a:endParaRPr lang="en-US" altLang="en-GB" b="1" dirty="0">
              <a:solidFill>
                <a:srgbClr val="AC0000"/>
              </a:solidFill>
            </a:endParaRPr>
          </a:p>
        </p:txBody>
      </p:sp>
      <p:pic>
        <p:nvPicPr>
          <p:cNvPr id="4" name="图片 3"/>
          <p:cNvPicPr>
            <a:picLocks noChangeAspect="1"/>
          </p:cNvPicPr>
          <p:nvPr/>
        </p:nvPicPr>
        <p:blipFill>
          <a:blip r:embed="rId1"/>
          <a:stretch>
            <a:fillRect/>
          </a:stretch>
        </p:blipFill>
        <p:spPr>
          <a:xfrm>
            <a:off x="304800" y="1752600"/>
            <a:ext cx="8561070" cy="223139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096962"/>
          </a:xfrm>
        </p:spPr>
        <p:txBody>
          <a:bodyPr>
            <a:noAutofit/>
          </a:bodyPr>
          <a:lstStyle/>
          <a:p>
            <a:r>
              <a:rPr lang="en-US" altLang="zh-CN" sz="3200" b="1" dirty="0">
                <a:solidFill>
                  <a:srgbClr val="AC0000"/>
                </a:solidFill>
              </a:rPr>
              <a:t>Different regions of the electromagnetic spectrum give different information about the structure of organic molecules</a:t>
            </a:r>
            <a:endParaRPr lang="zh-CN" altLang="en-US" sz="3200" b="1" dirty="0">
              <a:solidFill>
                <a:srgbClr val="AC0000"/>
              </a:solidFill>
            </a:endParaRPr>
          </a:p>
        </p:txBody>
      </p:sp>
      <p:sp>
        <p:nvSpPr>
          <p:cNvPr id="3" name="内容占位符 2"/>
          <p:cNvSpPr>
            <a:spLocks noGrp="1"/>
          </p:cNvSpPr>
          <p:nvPr>
            <p:ph idx="1"/>
          </p:nvPr>
        </p:nvSpPr>
        <p:spPr>
          <a:xfrm>
            <a:off x="457200" y="1600200"/>
            <a:ext cx="8534400" cy="5029200"/>
          </a:xfrm>
        </p:spPr>
        <p:txBody>
          <a:bodyPr>
            <a:normAutofit fontScale="85000" lnSpcReduction="20000"/>
          </a:bodyPr>
          <a:lstStyle/>
          <a:p>
            <a:r>
              <a:rPr lang="en-US" altLang="zh-CN" b="1" dirty="0">
                <a:solidFill>
                  <a:srgbClr val="AC0000"/>
                </a:solidFill>
              </a:rPr>
              <a:t>Spectroscopy</a:t>
            </a:r>
            <a:r>
              <a:rPr lang="en-US" altLang="zh-CN" dirty="0"/>
              <a:t> is the main method we have of probing into the atom and the molecule.</a:t>
            </a:r>
            <a:endParaRPr lang="en-US" altLang="zh-CN" dirty="0"/>
          </a:p>
          <a:p>
            <a:r>
              <a:rPr lang="en-US" altLang="zh-CN" dirty="0"/>
              <a:t>There is a type of spectroscopy for each of the main regions of the electromagnetic spectrum. </a:t>
            </a:r>
            <a:endParaRPr lang="en-US" altLang="zh-CN" dirty="0"/>
          </a:p>
          <a:p>
            <a:r>
              <a:rPr lang="en-US" altLang="zh-CN" dirty="0"/>
              <a:t>As discussed in Chapter 2, electromagnetic radiation is a form of energy transferred by waves and characterized by its:</a:t>
            </a:r>
            <a:endParaRPr lang="en-US" altLang="zh-CN" dirty="0"/>
          </a:p>
          <a:p>
            <a:pPr lvl="1"/>
            <a:r>
              <a:rPr lang="en-US" altLang="zh-CN" b="1" dirty="0">
                <a:solidFill>
                  <a:srgbClr val="AC0000"/>
                </a:solidFill>
              </a:rPr>
              <a:t>wavelength (</a:t>
            </a:r>
            <a:r>
              <a:rPr lang="el-GR" altLang="zh-CN" b="1" dirty="0">
                <a:solidFill>
                  <a:srgbClr val="AC0000"/>
                </a:solidFill>
              </a:rPr>
              <a:t>λ</a:t>
            </a:r>
            <a:r>
              <a:rPr lang="en-US" altLang="zh-CN" b="1" dirty="0">
                <a:solidFill>
                  <a:srgbClr val="AC0000"/>
                </a:solidFill>
              </a:rPr>
              <a:t>)</a:t>
            </a:r>
            <a:r>
              <a:rPr lang="en-US" altLang="zh-CN" dirty="0"/>
              <a:t>: the distance between successive crests or troughs</a:t>
            </a:r>
            <a:endParaRPr lang="en-US" altLang="zh-CN" dirty="0"/>
          </a:p>
          <a:p>
            <a:pPr lvl="1"/>
            <a:r>
              <a:rPr lang="en-US" altLang="zh-CN" b="1" dirty="0">
                <a:solidFill>
                  <a:srgbClr val="AC0000"/>
                </a:solidFill>
              </a:rPr>
              <a:t>frequency (</a:t>
            </a:r>
            <a:r>
              <a:rPr lang="el-GR" altLang="zh-CN" b="1" dirty="0">
                <a:solidFill>
                  <a:srgbClr val="AC0000"/>
                </a:solidFill>
              </a:rPr>
              <a:t>ν</a:t>
            </a:r>
            <a:r>
              <a:rPr lang="en-US" altLang="zh-CN" b="1" dirty="0">
                <a:solidFill>
                  <a:srgbClr val="AC0000"/>
                </a:solidFill>
              </a:rPr>
              <a:t>)</a:t>
            </a:r>
            <a:r>
              <a:rPr lang="en-US" altLang="zh-CN" dirty="0"/>
              <a:t>: the number of waves which pass a point every second.</a:t>
            </a:r>
            <a:endParaRPr lang="en-US" altLang="zh-CN" dirty="0"/>
          </a:p>
          <a:p>
            <a:r>
              <a:rPr lang="en-US" altLang="zh-CN" dirty="0"/>
              <a:t>The electromagnetic spectrum can be found in section 3 of the IB data booklet. </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a:blip>
          <a:stretch>
            <a:fillRect/>
          </a:stretch>
        </p:blipFill>
        <p:spPr>
          <a:xfrm>
            <a:off x="253053" y="304800"/>
            <a:ext cx="8637893" cy="4115813"/>
          </a:xfrm>
          <a:prstGeom prst="rect">
            <a:avLst/>
          </a:prstGeom>
        </p:spPr>
      </p:pic>
      <p:sp>
        <p:nvSpPr>
          <p:cNvPr id="3" name="内容占位符 2"/>
          <p:cNvSpPr txBox="1"/>
          <p:nvPr/>
        </p:nvSpPr>
        <p:spPr>
          <a:xfrm>
            <a:off x="457200" y="4420612"/>
            <a:ext cx="8229600" cy="2208787"/>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a:t>It should be noted from the table that </a:t>
            </a:r>
            <a:r>
              <a:rPr lang="el-GR" altLang="zh-CN" dirty="0"/>
              <a:t>ν</a:t>
            </a:r>
            <a:r>
              <a:rPr lang="en-US" altLang="zh-CN" dirty="0"/>
              <a:t> × </a:t>
            </a:r>
            <a:r>
              <a:rPr lang="el-GR" altLang="zh-CN" dirty="0"/>
              <a:t>λ</a:t>
            </a:r>
            <a:r>
              <a:rPr lang="en-US" altLang="zh-CN" dirty="0"/>
              <a:t> = 3.0 × 10</a:t>
            </a:r>
            <a:r>
              <a:rPr lang="en-US" altLang="zh-CN" baseline="30000" dirty="0"/>
              <a:t>8</a:t>
            </a:r>
            <a:r>
              <a:rPr lang="en-US" altLang="zh-CN" dirty="0"/>
              <a:t> m s</a:t>
            </a:r>
            <a:r>
              <a:rPr lang="en-US" altLang="zh-CN" baseline="30000" dirty="0"/>
              <a:t>–1</a:t>
            </a:r>
            <a:r>
              <a:rPr lang="en-US" altLang="zh-CN" dirty="0"/>
              <a:t> = c, the speed of light. This gives </a:t>
            </a:r>
            <a:r>
              <a:rPr lang="el-GR" altLang="zh-CN" dirty="0"/>
              <a:t>ν</a:t>
            </a:r>
            <a:r>
              <a:rPr lang="en-US" altLang="zh-CN" dirty="0"/>
              <a:t> = c/</a:t>
            </a:r>
            <a:r>
              <a:rPr lang="el-GR" altLang="zh-CN" dirty="0"/>
              <a:t> λ</a:t>
            </a:r>
            <a:endParaRPr lang="en-US" altLang="zh-CN" dirty="0"/>
          </a:p>
          <a:p>
            <a:r>
              <a:rPr lang="en-US" altLang="zh-CN" dirty="0"/>
              <a:t>In infrared spectroscopy, the frequency of radiation is often measured as </a:t>
            </a:r>
            <a:r>
              <a:rPr lang="en-US" altLang="zh-CN" b="1" dirty="0">
                <a:solidFill>
                  <a:srgbClr val="AC0000"/>
                </a:solidFill>
              </a:rPr>
              <a:t>number of waves per centimeter (cm</a:t>
            </a:r>
            <a:r>
              <a:rPr lang="en-US" altLang="zh-CN" b="1" baseline="30000" dirty="0">
                <a:solidFill>
                  <a:srgbClr val="AC0000"/>
                </a:solidFill>
              </a:rPr>
              <a:t>–1</a:t>
            </a:r>
            <a:r>
              <a:rPr lang="en-US" altLang="zh-CN" b="1" dirty="0">
                <a:solidFill>
                  <a:srgbClr val="AC0000"/>
                </a:solidFill>
              </a:rPr>
              <a:t>), also called the wavenumber</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81000"/>
            <a:ext cx="8229600" cy="6248400"/>
          </a:xfrm>
        </p:spPr>
        <p:txBody>
          <a:bodyPr>
            <a:normAutofit fontScale="77500" lnSpcReduction="20000"/>
          </a:bodyPr>
          <a:lstStyle/>
          <a:p>
            <a:r>
              <a:rPr lang="en-US" altLang="zh-CN" dirty="0"/>
              <a:t>As well as transferring energy, the electromagnetic radiation can also be viewed as a carrier of information. Different regions give different types of information, by interacting with substances in different ways.</a:t>
            </a:r>
            <a:endParaRPr lang="en-US" altLang="zh-CN" dirty="0"/>
          </a:p>
          <a:p>
            <a:pPr lvl="1"/>
            <a:r>
              <a:rPr lang="en-US" altLang="zh-CN" b="1" dirty="0">
                <a:solidFill>
                  <a:srgbClr val="AC0000"/>
                </a:solidFill>
              </a:rPr>
              <a:t>Radio waves</a:t>
            </a:r>
            <a:r>
              <a:rPr lang="en-US" altLang="zh-CN" dirty="0"/>
              <a:t> can be absorbed by certain nuclei, causing them to reverse their spin. </a:t>
            </a:r>
            <a:r>
              <a:rPr lang="en-US" altLang="zh-CN" b="1" dirty="0">
                <a:solidFill>
                  <a:srgbClr val="AC0000"/>
                </a:solidFill>
              </a:rPr>
              <a:t>They are used in NMR and can give information about the environment of certain atoms</a:t>
            </a:r>
            <a:r>
              <a:rPr lang="en-US" altLang="zh-CN" dirty="0"/>
              <a:t>.</a:t>
            </a:r>
            <a:endParaRPr lang="en-US" altLang="zh-CN" dirty="0"/>
          </a:p>
          <a:p>
            <a:pPr lvl="1"/>
            <a:r>
              <a:rPr lang="en-US" altLang="zh-CN" dirty="0"/>
              <a:t>Microwaves cause molecules to increase their rotational energy. This can give information about bond lengths. It is not necessary to know the details at this level.</a:t>
            </a:r>
            <a:endParaRPr lang="en-US" altLang="zh-CN" dirty="0"/>
          </a:p>
          <a:p>
            <a:pPr lvl="1"/>
            <a:r>
              <a:rPr lang="en-US" altLang="zh-CN" b="1" dirty="0">
                <a:solidFill>
                  <a:srgbClr val="AC0000"/>
                </a:solidFill>
              </a:rPr>
              <a:t>Infrared radiation</a:t>
            </a:r>
            <a:r>
              <a:rPr lang="en-US" altLang="zh-CN" dirty="0"/>
              <a:t> is absorbed by certain bonds causing them to stretch or bend. </a:t>
            </a:r>
            <a:r>
              <a:rPr lang="en-US" altLang="zh-CN" b="1" dirty="0">
                <a:solidFill>
                  <a:srgbClr val="AC0000"/>
                </a:solidFill>
              </a:rPr>
              <a:t>This gives information about the bonds in a molecule</a:t>
            </a:r>
            <a:r>
              <a:rPr lang="en-US" altLang="zh-CN" dirty="0"/>
              <a:t>.</a:t>
            </a:r>
            <a:endParaRPr lang="en-US" altLang="zh-CN" dirty="0"/>
          </a:p>
          <a:p>
            <a:pPr lvl="1"/>
            <a:r>
              <a:rPr lang="en-US" altLang="zh-CN" dirty="0"/>
              <a:t>Visible light and ultraviolet light can produce electronic transitions and give information about the electronic energy levels within the atom or molecule.</a:t>
            </a:r>
            <a:endParaRPr lang="en-US" altLang="zh-CN" dirty="0"/>
          </a:p>
          <a:p>
            <a:pPr lvl="1"/>
            <a:r>
              <a:rPr lang="en-US" altLang="zh-CN" b="1" dirty="0">
                <a:solidFill>
                  <a:srgbClr val="AC0000"/>
                </a:solidFill>
              </a:rPr>
              <a:t>X rays</a:t>
            </a:r>
            <a:r>
              <a:rPr lang="en-US" altLang="zh-CN" dirty="0"/>
              <a:t> are produced when electrons make transitions between inner energy levels. They have wavelengths of the same order of magnitude as the inter-atomic distances in crystals and produce diffraction patterns which </a:t>
            </a:r>
            <a:r>
              <a:rPr lang="en-US" altLang="zh-CN" b="1" dirty="0">
                <a:solidFill>
                  <a:srgbClr val="AC0000"/>
                </a:solidFill>
              </a:rPr>
              <a:t>provide direct evidence of molecular and crystal structure</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Double beam spectrometer</a:t>
            </a:r>
            <a:endParaRPr lang="zh-CN" altLang="en-US" sz="4400" dirty="0"/>
          </a:p>
        </p:txBody>
      </p:sp>
      <p:pic>
        <p:nvPicPr>
          <p:cNvPr id="1026" name="Picture 2"/>
          <p:cNvPicPr>
            <a:picLocks noChangeAspect="1" noChangeArrowheads="1"/>
          </p:cNvPicPr>
          <p:nvPr/>
        </p:nvPicPr>
        <p:blipFill>
          <a:blip r:embed="rId1"/>
          <a:srcRect/>
          <a:stretch>
            <a:fillRect/>
          </a:stretch>
        </p:blipFill>
        <p:spPr bwMode="auto">
          <a:xfrm>
            <a:off x="791809" y="1524000"/>
            <a:ext cx="7560382" cy="3178124"/>
          </a:xfrm>
          <a:prstGeom prst="rect">
            <a:avLst/>
          </a:prstGeom>
          <a:noFill/>
          <a:ln w="9525">
            <a:noFill/>
            <a:miter lim="800000"/>
            <a:headEnd/>
            <a:tailEnd/>
          </a:ln>
          <a:effectLst/>
        </p:spPr>
      </p:pic>
      <p:sp>
        <p:nvSpPr>
          <p:cNvPr id="4" name="TextBox 3"/>
          <p:cNvSpPr txBox="1"/>
          <p:nvPr/>
        </p:nvSpPr>
        <p:spPr>
          <a:xfrm>
            <a:off x="1009595" y="4876800"/>
            <a:ext cx="7124809" cy="1077218"/>
          </a:xfrm>
          <a:prstGeom prst="rect">
            <a:avLst/>
          </a:prstGeom>
          <a:noFill/>
        </p:spPr>
        <p:txBody>
          <a:bodyPr wrap="square" rtlCol="0">
            <a:spAutoFit/>
          </a:bodyPr>
          <a:lstStyle/>
          <a:p>
            <a:r>
              <a:rPr lang="en-US" altLang="zh-CN" sz="3200" dirty="0"/>
              <a:t>Same operating principle for IR and UV-Vis spectrometers</a:t>
            </a:r>
            <a:endParaRPr lang="zh-CN" altLang="en-US" sz="3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5"/>
          <p:cNvSpPr>
            <a:spLocks noChangeArrowheads="1"/>
          </p:cNvSpPr>
          <p:nvPr/>
        </p:nvSpPr>
        <p:spPr bwMode="auto">
          <a:xfrm>
            <a:off x="400796" y="533400"/>
            <a:ext cx="8424862" cy="544871"/>
          </a:xfrm>
          <a:prstGeom prst="rect">
            <a:avLst/>
          </a:prstGeom>
          <a:noFill/>
          <a:ln w="9525">
            <a:noFill/>
            <a:miter lim="800000"/>
          </a:ln>
        </p:spPr>
        <p:txBody>
          <a:bodyPr/>
          <a:lstStyle/>
          <a:p>
            <a:pPr marL="365125" indent="-365125" algn="l">
              <a:spcAft>
                <a:spcPct val="50000"/>
              </a:spcAft>
              <a:buFontTx/>
              <a:buChar char="•"/>
            </a:pPr>
            <a:r>
              <a:rPr lang="en-GB" altLang="zh-CN" sz="2800" dirty="0"/>
              <a:t>IR region is in the range of 4000 – 600 cm</a:t>
            </a:r>
            <a:r>
              <a:rPr lang="en-GB" altLang="zh-CN" sz="2800" baseline="30000" dirty="0"/>
              <a:t>-1</a:t>
            </a:r>
            <a:r>
              <a:rPr lang="en-GB" altLang="zh-CN" sz="2800" dirty="0"/>
              <a:t>.</a:t>
            </a:r>
            <a:endParaRPr lang="en-GB" altLang="zh-CN" sz="2800" dirty="0"/>
          </a:p>
        </p:txBody>
      </p:sp>
      <p:sp>
        <p:nvSpPr>
          <p:cNvPr id="3" name="Rectangle 3"/>
          <p:cNvSpPr>
            <a:spLocks noChangeArrowheads="1"/>
          </p:cNvSpPr>
          <p:nvPr/>
        </p:nvSpPr>
        <p:spPr bwMode="auto">
          <a:xfrm>
            <a:off x="400795" y="1295400"/>
            <a:ext cx="8424863" cy="3505200"/>
          </a:xfrm>
          <a:prstGeom prst="rect">
            <a:avLst/>
          </a:prstGeom>
          <a:noFill/>
          <a:ln w="9525">
            <a:noFill/>
            <a:miter lim="800000"/>
          </a:ln>
        </p:spPr>
        <p:txBody>
          <a:bodyPr/>
          <a:lstStyle/>
          <a:p>
            <a:pPr marL="363855" indent="-363855" algn="just">
              <a:lnSpc>
                <a:spcPct val="90000"/>
              </a:lnSpc>
              <a:spcAft>
                <a:spcPct val="50000"/>
              </a:spcAft>
              <a:buFontTx/>
              <a:buChar char="•"/>
            </a:pPr>
            <a:r>
              <a:rPr lang="en-GB" altLang="zh-CN" sz="2800" dirty="0"/>
              <a:t>Wave numbers (cm</a:t>
            </a:r>
            <a:r>
              <a:rPr lang="en-GB" altLang="zh-CN" sz="2800" baseline="30000" dirty="0"/>
              <a:t>-1</a:t>
            </a:r>
            <a:r>
              <a:rPr lang="en-GB" altLang="zh-CN" sz="2800" dirty="0"/>
              <a:t>) are used as a measure of the wavelength or frequency of the absorption.</a:t>
            </a:r>
            <a:endParaRPr lang="en-GB" altLang="zh-CN" sz="2800" dirty="0"/>
          </a:p>
          <a:p>
            <a:pPr algn="just">
              <a:lnSpc>
                <a:spcPct val="90000"/>
              </a:lnSpc>
              <a:spcAft>
                <a:spcPct val="50000"/>
              </a:spcAft>
            </a:pPr>
            <a:r>
              <a:rPr lang="en-GB" altLang="zh-CN" sz="2800" dirty="0"/>
              <a:t>			Wave number  =                 1</a:t>
            </a:r>
            <a:endParaRPr lang="en-GB" altLang="zh-CN" sz="2800" dirty="0"/>
          </a:p>
          <a:p>
            <a:pPr marL="363855" indent="-363855" algn="just">
              <a:lnSpc>
                <a:spcPct val="90000"/>
              </a:lnSpc>
            </a:pPr>
            <a:r>
              <a:rPr lang="en-GB" altLang="zh-CN" sz="2800" dirty="0"/>
              <a:t>                                                                  wavelength (cm)</a:t>
            </a:r>
            <a:endParaRPr lang="en-GB" altLang="zh-CN" sz="2800" dirty="0"/>
          </a:p>
          <a:p>
            <a:pPr marL="363855" indent="-363855" algn="l">
              <a:lnSpc>
                <a:spcPct val="90000"/>
              </a:lnSpc>
              <a:spcAft>
                <a:spcPct val="50000"/>
              </a:spcAft>
              <a:buFontTx/>
              <a:buChar char="•"/>
            </a:pPr>
            <a:r>
              <a:rPr lang="en-GB" altLang="zh-CN" sz="2800" dirty="0"/>
              <a:t>The greater the wave numbers, the lower the wavelength, the higher the frequency and the greater the energy</a:t>
            </a:r>
            <a:endParaRPr lang="en-GB" altLang="zh-CN" sz="2800" dirty="0"/>
          </a:p>
        </p:txBody>
      </p:sp>
      <p:sp>
        <p:nvSpPr>
          <p:cNvPr id="4" name="Line 14"/>
          <p:cNvSpPr>
            <a:spLocks noChangeShapeType="1"/>
          </p:cNvSpPr>
          <p:nvPr/>
        </p:nvSpPr>
        <p:spPr bwMode="auto">
          <a:xfrm>
            <a:off x="5715000" y="2667000"/>
            <a:ext cx="2438400" cy="0"/>
          </a:xfrm>
          <a:prstGeom prst="line">
            <a:avLst/>
          </a:prstGeom>
          <a:noFill/>
          <a:ln w="38100">
            <a:solidFill>
              <a:schemeClr val="tx1"/>
            </a:solidFill>
            <a:round/>
          </a:ln>
        </p:spPr>
        <p:txBody>
          <a:bodyPr/>
          <a:lstStyle/>
          <a:p>
            <a:endParaRPr lang="zh-CN" altLang="en-US" sz="2400">
              <a:ln w="0">
                <a:solidFill>
                  <a:schemeClr val="tx1"/>
                </a:solidFill>
              </a:ln>
              <a:effectLst>
                <a:outerShdw blurRad="38100" dist="19050" dir="2700000" algn="tl" rotWithShape="0">
                  <a:schemeClr val="dk1">
                    <a:alpha val="40000"/>
                  </a:schemeClr>
                </a:outerShdw>
              </a:effectLst>
            </a:endParaRPr>
          </a:p>
        </p:txBody>
      </p:sp>
      <p:sp>
        <p:nvSpPr>
          <p:cNvPr id="5" name="Rectangle 15"/>
          <p:cNvSpPr>
            <a:spLocks noChangeArrowheads="1"/>
          </p:cNvSpPr>
          <p:nvPr/>
        </p:nvSpPr>
        <p:spPr bwMode="auto">
          <a:xfrm>
            <a:off x="400796" y="4800601"/>
            <a:ext cx="8424862" cy="1752600"/>
          </a:xfrm>
          <a:prstGeom prst="rect">
            <a:avLst/>
          </a:prstGeom>
          <a:noFill/>
          <a:ln w="9525">
            <a:noFill/>
            <a:miter lim="800000"/>
          </a:ln>
        </p:spPr>
        <p:txBody>
          <a:bodyPr/>
          <a:lstStyle/>
          <a:p>
            <a:pPr marL="365125" indent="-365125" algn="l">
              <a:spcAft>
                <a:spcPct val="50000"/>
              </a:spcAft>
              <a:buFontTx/>
              <a:buChar char="•"/>
            </a:pPr>
            <a:r>
              <a:rPr lang="en-GB" altLang="zh-CN" sz="2800" dirty="0"/>
              <a:t>IR is not energetic enough to excite an electron to a higher energy level, but to excite a molecule to a higher vibrational level</a:t>
            </a:r>
            <a:endParaRPr lang="en-GB"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28600"/>
            <a:ext cx="7315200" cy="1066800"/>
          </a:xfrm>
        </p:spPr>
        <p:txBody>
          <a:bodyPr>
            <a:normAutofit/>
          </a:bodyPr>
          <a:lstStyle/>
          <a:p>
            <a:r>
              <a:rPr lang="en-GB" altLang="zh-CN" b="1" dirty="0">
                <a:solidFill>
                  <a:srgbClr val="AC0000"/>
                </a:solidFill>
              </a:rPr>
              <a:t>1</a:t>
            </a:r>
            <a:r>
              <a:rPr lang="en-US" altLang="en-GB" b="1" dirty="0">
                <a:solidFill>
                  <a:srgbClr val="AC0000"/>
                </a:solidFill>
              </a:rPr>
              <a:t>5</a:t>
            </a:r>
            <a:r>
              <a:rPr lang="en-GB" altLang="zh-CN" b="1" dirty="0">
                <a:solidFill>
                  <a:srgbClr val="AC0000"/>
                </a:solidFill>
              </a:rPr>
              <a:t>.</a:t>
            </a:r>
            <a:r>
              <a:rPr lang="en-US" altLang="en-GB" b="1" dirty="0">
                <a:solidFill>
                  <a:srgbClr val="AC0000"/>
                </a:solidFill>
              </a:rPr>
              <a:t>1</a:t>
            </a:r>
            <a:r>
              <a:rPr lang="en-GB" altLang="zh-CN" b="1" dirty="0">
                <a:solidFill>
                  <a:srgbClr val="AC0000"/>
                </a:solidFill>
              </a:rPr>
              <a:t> </a:t>
            </a:r>
            <a:r>
              <a:rPr lang="en-US" altLang="en-GB" b="1" dirty="0">
                <a:solidFill>
                  <a:srgbClr val="AC0000"/>
                </a:solidFill>
              </a:rPr>
              <a:t>Mass Spectrometry</a:t>
            </a:r>
            <a:endParaRPr lang="en-US" altLang="en-GB" b="1" dirty="0">
              <a:solidFill>
                <a:srgbClr val="AC0000"/>
              </a:solidFill>
            </a:endParaRPr>
          </a:p>
        </p:txBody>
      </p:sp>
      <p:pic>
        <p:nvPicPr>
          <p:cNvPr id="3" name="图片 2"/>
          <p:cNvPicPr>
            <a:picLocks noChangeAspect="1"/>
          </p:cNvPicPr>
          <p:nvPr/>
        </p:nvPicPr>
        <p:blipFill>
          <a:blip r:embed="rId1"/>
          <a:stretch>
            <a:fillRect/>
          </a:stretch>
        </p:blipFill>
        <p:spPr>
          <a:xfrm>
            <a:off x="152400" y="1524000"/>
            <a:ext cx="8867775" cy="204597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solidFill>
                  <a:srgbClr val="AC0000"/>
                </a:solidFill>
              </a:rPr>
              <a:t>Infrared (IR) spectroscopy</a:t>
            </a:r>
            <a:br>
              <a:rPr lang="en-US" altLang="zh-CN" b="1" dirty="0">
                <a:solidFill>
                  <a:srgbClr val="AC0000"/>
                </a:solidFill>
              </a:rPr>
            </a:br>
            <a:r>
              <a:rPr lang="en-US" altLang="zh-CN" sz="3600" b="1" dirty="0">
                <a:solidFill>
                  <a:srgbClr val="AC0000"/>
                </a:solidFill>
              </a:rPr>
              <a:t>The natural frequency of a chemical bond</a:t>
            </a:r>
            <a:endParaRPr lang="zh-CN" altLang="en-US" b="1" dirty="0">
              <a:solidFill>
                <a:srgbClr val="AC0000"/>
              </a:solidFill>
            </a:endParaRPr>
          </a:p>
        </p:txBody>
      </p:sp>
      <p:sp>
        <p:nvSpPr>
          <p:cNvPr id="3" name="内容占位符 2"/>
          <p:cNvSpPr>
            <a:spLocks noGrp="1"/>
          </p:cNvSpPr>
          <p:nvPr>
            <p:ph idx="1"/>
          </p:nvPr>
        </p:nvSpPr>
        <p:spPr>
          <a:xfrm>
            <a:off x="457200" y="1600200"/>
            <a:ext cx="8229600" cy="5029200"/>
          </a:xfrm>
        </p:spPr>
        <p:txBody>
          <a:bodyPr>
            <a:normAutofit fontScale="85000" lnSpcReduction="10000"/>
          </a:bodyPr>
          <a:lstStyle/>
          <a:p>
            <a:r>
              <a:rPr lang="en-US" altLang="zh-CN" dirty="0"/>
              <a:t>A chemical bond can be thought of as a spring. </a:t>
            </a:r>
            <a:endParaRPr lang="en-US" altLang="zh-CN" dirty="0"/>
          </a:p>
          <a:p>
            <a:r>
              <a:rPr lang="en-US" altLang="zh-CN" b="1" dirty="0">
                <a:solidFill>
                  <a:srgbClr val="AC0000"/>
                </a:solidFill>
              </a:rPr>
              <a:t>Each bond vibrates and bends at a natural frequency </a:t>
            </a:r>
            <a:r>
              <a:rPr lang="en-US" altLang="zh-CN" dirty="0"/>
              <a:t>which depends on the bond strength and the masses of the atoms.</a:t>
            </a:r>
            <a:endParaRPr lang="en-US" altLang="zh-CN" dirty="0"/>
          </a:p>
          <a:p>
            <a:r>
              <a:rPr lang="en-US" altLang="zh-CN" b="1" dirty="0">
                <a:solidFill>
                  <a:srgbClr val="AC0000"/>
                </a:solidFill>
              </a:rPr>
              <a:t>Light atoms</a:t>
            </a:r>
            <a:r>
              <a:rPr lang="en-US" altLang="zh-CN" dirty="0"/>
              <a:t> </a:t>
            </a:r>
            <a:r>
              <a:rPr lang="en-US" altLang="zh-CN" b="1" dirty="0">
                <a:solidFill>
                  <a:srgbClr val="AC0000"/>
                </a:solidFill>
              </a:rPr>
              <a:t>vibrate at higher frequencies than heavier atoms and multiple bonds vibrate at higher frequencies than single bonds</a:t>
            </a:r>
            <a:r>
              <a:rPr lang="en-US" altLang="zh-CN" dirty="0"/>
              <a:t>.</a:t>
            </a:r>
            <a:endParaRPr lang="en-US" altLang="zh-CN" dirty="0"/>
          </a:p>
          <a:p>
            <a:r>
              <a:rPr lang="en-US" altLang="zh-CN" dirty="0"/>
              <a:t>Simple diatomic molecules such as HCl, HBr, and HI, can only vibrate when the bond stretches. </a:t>
            </a:r>
            <a:endParaRPr lang="en-US" altLang="zh-CN" dirty="0"/>
          </a:p>
          <a:p>
            <a:r>
              <a:rPr lang="en-US" altLang="zh-CN" dirty="0"/>
              <a:t>The HCl bond has the highest frequency of these three as it has the largest bond energy and the halogen atom with the smallest relative atomic mass.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1"/>
          <a:srcRect/>
          <a:stretch>
            <a:fillRect/>
          </a:stretch>
        </p:blipFill>
        <p:spPr bwMode="auto">
          <a:xfrm>
            <a:off x="1054220" y="1078059"/>
            <a:ext cx="7227140" cy="1502484"/>
          </a:xfrm>
          <a:prstGeom prst="rect">
            <a:avLst/>
          </a:prstGeom>
          <a:noFill/>
          <a:ln w="9525">
            <a:noFill/>
            <a:miter lim="800000"/>
            <a:headEnd/>
            <a:tailEnd/>
          </a:ln>
          <a:effectLst/>
        </p:spPr>
      </p:pic>
      <p:pic>
        <p:nvPicPr>
          <p:cNvPr id="63491" name="Picture 3"/>
          <p:cNvPicPr>
            <a:picLocks noChangeAspect="1" noChangeArrowheads="1"/>
          </p:cNvPicPr>
          <p:nvPr/>
        </p:nvPicPr>
        <p:blipFill>
          <a:blip r:embed="rId2"/>
          <a:srcRect/>
          <a:stretch>
            <a:fillRect/>
          </a:stretch>
        </p:blipFill>
        <p:spPr bwMode="auto">
          <a:xfrm>
            <a:off x="1071473" y="3064443"/>
            <a:ext cx="7276811" cy="2853276"/>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81001"/>
            <a:ext cx="8229600" cy="1828800"/>
          </a:xfrm>
        </p:spPr>
        <p:txBody>
          <a:bodyPr>
            <a:normAutofit/>
          </a:bodyPr>
          <a:lstStyle/>
          <a:p>
            <a:r>
              <a:rPr lang="en-US" altLang="zh-CN" dirty="0"/>
              <a:t>In more complex molecules, different types of vibration can occur, such as bending, so that a complex range of frequencies is present.</a:t>
            </a:r>
            <a:endParaRPr lang="zh-CN" altLang="en-US" dirty="0"/>
          </a:p>
        </p:txBody>
      </p:sp>
      <p:pic>
        <p:nvPicPr>
          <p:cNvPr id="5" name="图片 4"/>
          <p:cNvPicPr>
            <a:picLocks noChangeAspect="1"/>
          </p:cNvPicPr>
          <p:nvPr/>
        </p:nvPicPr>
        <p:blipFill>
          <a:blip r:embed="rId1">
            <a:lum bright="-20000" contrast="40000"/>
          </a:blip>
          <a:stretch>
            <a:fillRect/>
          </a:stretch>
        </p:blipFill>
        <p:spPr>
          <a:xfrm>
            <a:off x="2438400" y="2209801"/>
            <a:ext cx="3810000" cy="40071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8229600" cy="715962"/>
          </a:xfrm>
        </p:spPr>
        <p:txBody>
          <a:bodyPr>
            <a:normAutofit fontScale="90000"/>
          </a:bodyPr>
          <a:lstStyle/>
          <a:p>
            <a:r>
              <a:rPr lang="en-US" altLang="zh-CN" sz="3600" b="1" dirty="0">
                <a:solidFill>
                  <a:srgbClr val="AC0000"/>
                </a:solidFill>
              </a:rPr>
              <a:t>Using infrared radiation to excite molecules</a:t>
            </a:r>
            <a:endParaRPr lang="zh-CN" altLang="en-US" sz="3600" b="1" dirty="0">
              <a:solidFill>
                <a:srgbClr val="AC0000"/>
              </a:solidFill>
            </a:endParaRPr>
          </a:p>
        </p:txBody>
      </p:sp>
      <p:sp>
        <p:nvSpPr>
          <p:cNvPr id="3" name="内容占位符 2"/>
          <p:cNvSpPr>
            <a:spLocks noGrp="1"/>
          </p:cNvSpPr>
          <p:nvPr>
            <p:ph idx="1"/>
          </p:nvPr>
        </p:nvSpPr>
        <p:spPr>
          <a:xfrm>
            <a:off x="0" y="868362"/>
            <a:ext cx="8991600" cy="5608638"/>
          </a:xfrm>
        </p:spPr>
        <p:txBody>
          <a:bodyPr>
            <a:normAutofit fontScale="85000" lnSpcReduction="20000"/>
          </a:bodyPr>
          <a:lstStyle/>
          <a:p>
            <a:r>
              <a:rPr lang="en-US" altLang="zh-CN" dirty="0"/>
              <a:t>The energy needed to excite the bonds in a molecule and so make them vibrate with greater amplitude, occurs in the IR region. </a:t>
            </a:r>
            <a:endParaRPr lang="en-US" altLang="zh-CN" dirty="0"/>
          </a:p>
          <a:p>
            <a:r>
              <a:rPr lang="en-US" altLang="zh-CN" b="1" dirty="0">
                <a:solidFill>
                  <a:srgbClr val="AC0000"/>
                </a:solidFill>
              </a:rPr>
              <a:t>A bond will only interact with the electromagnetic infrared radiation if it is polar</a:t>
            </a:r>
            <a:r>
              <a:rPr lang="en-US" altLang="zh-CN" dirty="0"/>
              <a:t>. </a:t>
            </a:r>
            <a:endParaRPr lang="en-US" altLang="zh-CN" dirty="0"/>
          </a:p>
          <a:p>
            <a:r>
              <a:rPr lang="en-US" altLang="zh-CN" dirty="0"/>
              <a:t>The presence of separate areas of partial positive and negative charge in a molecule allows the electric field component of the electromagnetic wave to excite the vibrational energy of the molecule. </a:t>
            </a:r>
            <a:endParaRPr lang="en-US" altLang="zh-CN" dirty="0"/>
          </a:p>
          <a:p>
            <a:r>
              <a:rPr lang="en-US" altLang="zh-CN" dirty="0"/>
              <a:t>The change in the vibrational energy produces a corresponding change in the dipole moment of the molecule. </a:t>
            </a:r>
            <a:endParaRPr lang="en-US" altLang="zh-CN" dirty="0"/>
          </a:p>
          <a:p>
            <a:r>
              <a:rPr lang="en-US" altLang="zh-CN" dirty="0"/>
              <a:t>The intensity of the absorption depends on the polarity of the bond. </a:t>
            </a:r>
            <a:endParaRPr lang="en-US" altLang="zh-CN" dirty="0"/>
          </a:p>
          <a:p>
            <a:r>
              <a:rPr lang="en-US" altLang="zh-CN" dirty="0"/>
              <a:t>Symmetrical non-polar bonds in N≡N and O=O do not absorb radiation, as they cannot interact with an electric field.</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a:blip>
          <a:stretch>
            <a:fillRect/>
          </a:stretch>
        </p:blipFill>
        <p:spPr>
          <a:xfrm>
            <a:off x="228600" y="1981200"/>
            <a:ext cx="8806447" cy="271811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 y="274638"/>
            <a:ext cx="9067800" cy="944562"/>
          </a:xfrm>
        </p:spPr>
        <p:txBody>
          <a:bodyPr>
            <a:noAutofit/>
          </a:bodyPr>
          <a:lstStyle/>
          <a:p>
            <a:r>
              <a:rPr lang="en-US" altLang="zh-CN" sz="3600" b="1" dirty="0">
                <a:solidFill>
                  <a:srgbClr val="AC0000"/>
                </a:solidFill>
              </a:rPr>
              <a:t>Stretching and bending in a polyatomic molecule</a:t>
            </a:r>
            <a:endParaRPr lang="en-US" altLang="zh-CN" sz="3600" b="1" dirty="0">
              <a:solidFill>
                <a:srgbClr val="AC0000"/>
              </a:solidFill>
            </a:endParaRPr>
          </a:p>
        </p:txBody>
      </p:sp>
      <p:sp>
        <p:nvSpPr>
          <p:cNvPr id="3" name="内容占位符 2"/>
          <p:cNvSpPr>
            <a:spLocks noGrp="1"/>
          </p:cNvSpPr>
          <p:nvPr>
            <p:ph idx="1"/>
          </p:nvPr>
        </p:nvSpPr>
        <p:spPr>
          <a:xfrm>
            <a:off x="457200" y="1447800"/>
            <a:ext cx="8229600" cy="4953000"/>
          </a:xfrm>
        </p:spPr>
        <p:txBody>
          <a:bodyPr>
            <a:normAutofit/>
          </a:bodyPr>
          <a:lstStyle/>
          <a:p>
            <a:r>
              <a:rPr lang="en-US" altLang="zh-CN" dirty="0"/>
              <a:t>In a polyatomic molecule such as water, it is more correct to consider the molecule stretching and bending as a whole, rather than considering the individual bonds.</a:t>
            </a:r>
            <a:endParaRPr lang="en-US" altLang="zh-CN" dirty="0"/>
          </a:p>
          <a:p>
            <a:r>
              <a:rPr lang="en-US" altLang="zh-CN" dirty="0"/>
              <a:t>Water, for example, can vibrate at three fundamental frequencies. </a:t>
            </a:r>
            <a:endParaRPr lang="en-US" altLang="zh-CN" dirty="0"/>
          </a:p>
          <a:p>
            <a:r>
              <a:rPr lang="en-US" altLang="zh-CN" dirty="0"/>
              <a:t>As each of the three modes of vibration results in </a:t>
            </a:r>
            <a:r>
              <a:rPr lang="en-US" altLang="zh-CN" b="1" dirty="0">
                <a:solidFill>
                  <a:srgbClr val="AC0000"/>
                </a:solidFill>
              </a:rPr>
              <a:t>a change in dipole of the molecule, they can be detected with IR spectroscopy</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Vibrational motions</a:t>
            </a:r>
            <a:endParaRPr lang="zh-CN" altLang="en-US" sz="4400" dirty="0"/>
          </a:p>
        </p:txBody>
      </p:sp>
      <p:sp>
        <p:nvSpPr>
          <p:cNvPr id="5" name="TextBox 4"/>
          <p:cNvSpPr txBox="1"/>
          <p:nvPr/>
        </p:nvSpPr>
        <p:spPr>
          <a:xfrm>
            <a:off x="1600200" y="1929825"/>
            <a:ext cx="3341236" cy="584775"/>
          </a:xfrm>
          <a:prstGeom prst="rect">
            <a:avLst/>
          </a:prstGeom>
          <a:noFill/>
        </p:spPr>
        <p:txBody>
          <a:bodyPr wrap="none" rtlCol="0">
            <a:spAutoFit/>
          </a:bodyPr>
          <a:lstStyle/>
          <a:p>
            <a:r>
              <a:rPr lang="en-US" altLang="zh-CN" sz="3200" dirty="0"/>
              <a:t>Stretching motions</a:t>
            </a:r>
            <a:endParaRPr lang="zh-CN" altLang="en-US" sz="3200" dirty="0"/>
          </a:p>
        </p:txBody>
      </p:sp>
      <p:sp>
        <p:nvSpPr>
          <p:cNvPr id="6" name="TextBox 5"/>
          <p:cNvSpPr txBox="1"/>
          <p:nvPr/>
        </p:nvSpPr>
        <p:spPr>
          <a:xfrm>
            <a:off x="6019800" y="1960603"/>
            <a:ext cx="2475358" cy="523220"/>
          </a:xfrm>
          <a:prstGeom prst="rect">
            <a:avLst/>
          </a:prstGeom>
          <a:noFill/>
        </p:spPr>
        <p:txBody>
          <a:bodyPr wrap="none" rtlCol="0">
            <a:spAutoFit/>
          </a:bodyPr>
          <a:lstStyle/>
          <a:p>
            <a:r>
              <a:rPr lang="en-US" altLang="zh-CN" sz="2800" dirty="0"/>
              <a:t>bending </a:t>
            </a:r>
            <a:r>
              <a:rPr lang="en-US" altLang="zh-CN" sz="2400" dirty="0"/>
              <a:t>motions</a:t>
            </a:r>
            <a:endParaRPr lang="zh-CN" altLang="en-US" sz="2400" dirty="0"/>
          </a:p>
        </p:txBody>
      </p:sp>
      <p:pic>
        <p:nvPicPr>
          <p:cNvPr id="7" name="图片 6"/>
          <p:cNvPicPr>
            <a:picLocks noChangeAspect="1"/>
          </p:cNvPicPr>
          <p:nvPr/>
        </p:nvPicPr>
        <p:blipFill>
          <a:blip r:embed="rId1">
            <a:lum bright="-20000" contrast="40000"/>
          </a:blip>
          <a:stretch>
            <a:fillRect/>
          </a:stretch>
        </p:blipFill>
        <p:spPr>
          <a:xfrm>
            <a:off x="282344" y="2514600"/>
            <a:ext cx="8442556" cy="259097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4605" y="535504"/>
            <a:ext cx="8229600" cy="1143000"/>
          </a:xfrm>
        </p:spPr>
        <p:txBody>
          <a:bodyPr/>
          <a:lstStyle/>
          <a:p>
            <a:r>
              <a:rPr lang="en-US" altLang="zh-CN" sz="4400" dirty="0"/>
              <a:t>Vibrational motions</a:t>
            </a:r>
            <a:endParaRPr lang="zh-CN" altLang="en-US" sz="4400" dirty="0"/>
          </a:p>
        </p:txBody>
      </p:sp>
      <p:pic>
        <p:nvPicPr>
          <p:cNvPr id="7" name="Picture 6" descr="Symmetric stretch"/>
          <p:cNvPicPr>
            <a:picLocks noChangeAspect="1" noChangeArrowheads="1" noCrop="1"/>
          </p:cNvPicPr>
          <p:nvPr/>
        </p:nvPicPr>
        <p:blipFill>
          <a:blip r:embed="rId1"/>
          <a:srcRect/>
          <a:stretch>
            <a:fillRect/>
          </a:stretch>
        </p:blipFill>
        <p:spPr>
          <a:xfrm>
            <a:off x="725954" y="2492890"/>
            <a:ext cx="2029009" cy="1436265"/>
          </a:xfrm>
          <a:prstGeom prst="rect">
            <a:avLst/>
          </a:prstGeom>
          <a:noFill/>
        </p:spPr>
      </p:pic>
      <p:pic>
        <p:nvPicPr>
          <p:cNvPr id="8" name="Picture 9" descr="Asymetric stretch"/>
          <p:cNvPicPr>
            <a:picLocks noChangeAspect="1" noChangeArrowheads="1" noCrop="1"/>
          </p:cNvPicPr>
          <p:nvPr/>
        </p:nvPicPr>
        <p:blipFill>
          <a:blip r:embed="rId2"/>
          <a:srcRect/>
          <a:stretch>
            <a:fillRect/>
          </a:stretch>
        </p:blipFill>
        <p:spPr bwMode="auto">
          <a:xfrm>
            <a:off x="3589543" y="2470666"/>
            <a:ext cx="2062721" cy="1458489"/>
          </a:xfrm>
          <a:prstGeom prst="rect">
            <a:avLst/>
          </a:prstGeom>
          <a:noFill/>
          <a:ln w="9525">
            <a:noFill/>
            <a:miter lim="800000"/>
            <a:headEnd/>
            <a:tailEnd/>
          </a:ln>
        </p:spPr>
      </p:pic>
      <p:pic>
        <p:nvPicPr>
          <p:cNvPr id="9" name="Picture 10" descr="Bend"/>
          <p:cNvPicPr>
            <a:picLocks noChangeAspect="1" noChangeArrowheads="1" noCrop="1"/>
          </p:cNvPicPr>
          <p:nvPr/>
        </p:nvPicPr>
        <p:blipFill>
          <a:blip r:embed="rId3"/>
          <a:srcRect/>
          <a:stretch>
            <a:fillRect/>
          </a:stretch>
        </p:blipFill>
        <p:spPr bwMode="auto">
          <a:xfrm>
            <a:off x="6429629" y="2492891"/>
            <a:ext cx="2033929" cy="1436264"/>
          </a:xfrm>
          <a:prstGeom prst="rect">
            <a:avLst/>
          </a:prstGeom>
          <a:noFill/>
          <a:ln w="9525">
            <a:noFill/>
            <a:miter lim="800000"/>
            <a:headEnd/>
            <a:tailEnd/>
          </a:ln>
        </p:spPr>
      </p:pic>
      <p:sp>
        <p:nvSpPr>
          <p:cNvPr id="10" name="Rectangle 11"/>
          <p:cNvSpPr>
            <a:spLocks noChangeArrowheads="1"/>
          </p:cNvSpPr>
          <p:nvPr/>
        </p:nvSpPr>
        <p:spPr bwMode="auto">
          <a:xfrm>
            <a:off x="609600" y="4179878"/>
            <a:ext cx="2456477" cy="360362"/>
          </a:xfrm>
          <a:prstGeom prst="rect">
            <a:avLst/>
          </a:prstGeom>
          <a:noFill/>
          <a:ln w="9525">
            <a:noFill/>
            <a:miter lim="800000"/>
          </a:ln>
        </p:spPr>
        <p:txBody>
          <a:bodyPr/>
          <a:lstStyle/>
          <a:p>
            <a:pPr marL="363855" indent="-363855" algn="just">
              <a:lnSpc>
                <a:spcPct val="90000"/>
              </a:lnSpc>
              <a:spcAft>
                <a:spcPct val="50000"/>
              </a:spcAft>
            </a:pPr>
            <a:r>
              <a:rPr lang="en-GB" altLang="zh-CN" sz="2400" dirty="0"/>
              <a:t>Symmetric stretch</a:t>
            </a:r>
            <a:endParaRPr lang="en-GB" altLang="zh-CN" sz="2400" dirty="0"/>
          </a:p>
        </p:txBody>
      </p:sp>
      <p:sp>
        <p:nvSpPr>
          <p:cNvPr id="11" name="Rectangle 12"/>
          <p:cNvSpPr>
            <a:spLocks noChangeArrowheads="1"/>
          </p:cNvSpPr>
          <p:nvPr/>
        </p:nvSpPr>
        <p:spPr bwMode="auto">
          <a:xfrm>
            <a:off x="3449687" y="4182895"/>
            <a:ext cx="2595562" cy="504825"/>
          </a:xfrm>
          <a:prstGeom prst="rect">
            <a:avLst/>
          </a:prstGeom>
          <a:noFill/>
          <a:ln w="9525">
            <a:noFill/>
            <a:miter lim="800000"/>
          </a:ln>
        </p:spPr>
        <p:txBody>
          <a:bodyPr/>
          <a:lstStyle/>
          <a:p>
            <a:pPr marL="363855" indent="-363855" algn="just">
              <a:lnSpc>
                <a:spcPct val="90000"/>
              </a:lnSpc>
              <a:spcAft>
                <a:spcPct val="50000"/>
              </a:spcAft>
            </a:pPr>
            <a:r>
              <a:rPr lang="en-GB" altLang="zh-CN" sz="2400" dirty="0"/>
              <a:t>Asymmetric stretch</a:t>
            </a:r>
            <a:endParaRPr lang="en-GB" altLang="zh-CN" sz="2400" dirty="0"/>
          </a:p>
        </p:txBody>
      </p:sp>
      <p:sp>
        <p:nvSpPr>
          <p:cNvPr id="12" name="Rectangle 13"/>
          <p:cNvSpPr>
            <a:spLocks noChangeArrowheads="1"/>
          </p:cNvSpPr>
          <p:nvPr/>
        </p:nvSpPr>
        <p:spPr bwMode="auto">
          <a:xfrm>
            <a:off x="6834237" y="4182895"/>
            <a:ext cx="1223962" cy="504825"/>
          </a:xfrm>
          <a:prstGeom prst="rect">
            <a:avLst/>
          </a:prstGeom>
          <a:noFill/>
          <a:ln w="9525">
            <a:noFill/>
            <a:miter lim="800000"/>
          </a:ln>
        </p:spPr>
        <p:txBody>
          <a:bodyPr/>
          <a:lstStyle/>
          <a:p>
            <a:pPr marL="363855" indent="-363855" algn="just">
              <a:lnSpc>
                <a:spcPct val="90000"/>
              </a:lnSpc>
              <a:spcAft>
                <a:spcPct val="50000"/>
              </a:spcAft>
            </a:pPr>
            <a:r>
              <a:rPr lang="en-GB" altLang="zh-CN" sz="2400"/>
              <a:t>Bending</a:t>
            </a:r>
            <a:endParaRPr lang="en-GB" altLang="zh-CN" sz="2400"/>
          </a:p>
        </p:txBody>
      </p:sp>
      <p:sp>
        <p:nvSpPr>
          <p:cNvPr id="13" name="TextBox 12"/>
          <p:cNvSpPr txBox="1"/>
          <p:nvPr/>
        </p:nvSpPr>
        <p:spPr>
          <a:xfrm>
            <a:off x="725954" y="5181600"/>
            <a:ext cx="7391400" cy="830997"/>
          </a:xfrm>
          <a:prstGeom prst="rect">
            <a:avLst/>
          </a:prstGeom>
          <a:noFill/>
        </p:spPr>
        <p:txBody>
          <a:bodyPr wrap="square" rtlCol="0">
            <a:spAutoFit/>
          </a:bodyPr>
          <a:lstStyle/>
          <a:p>
            <a:r>
              <a:rPr lang="en-US" altLang="zh-CN" sz="2400" dirty="0"/>
              <a:t>Stretching motions generally require more energy than bending motions</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04801"/>
            <a:ext cx="8229600" cy="2971799"/>
          </a:xfrm>
        </p:spPr>
        <p:txBody>
          <a:bodyPr>
            <a:normAutofit fontScale="92500" lnSpcReduction="10000"/>
          </a:bodyPr>
          <a:lstStyle/>
          <a:p>
            <a:r>
              <a:rPr lang="en-US" altLang="zh-CN" dirty="0"/>
              <a:t>For a symmetrical linear molecule such as carbon dioxide, there are four modes of vibration. </a:t>
            </a:r>
            <a:endParaRPr lang="en-US" altLang="zh-CN" dirty="0"/>
          </a:p>
          <a:p>
            <a:r>
              <a:rPr lang="en-US" altLang="zh-CN" dirty="0"/>
              <a:t>However, </a:t>
            </a:r>
            <a:r>
              <a:rPr lang="en-US" altLang="zh-CN" b="1" dirty="0">
                <a:solidFill>
                  <a:srgbClr val="AC0000"/>
                </a:solidFill>
              </a:rPr>
              <a:t>the symmetric stretch is IR inactive as it produces no change in dipole moment</a:t>
            </a:r>
            <a:r>
              <a:rPr lang="en-US" altLang="zh-CN" dirty="0"/>
              <a:t>. </a:t>
            </a:r>
            <a:endParaRPr lang="en-US" altLang="zh-CN" dirty="0"/>
          </a:p>
          <a:p>
            <a:r>
              <a:rPr lang="en-US" altLang="zh-CN" dirty="0"/>
              <a:t>The dipoles of both C=O bonds are equal and opposite throughout the vibration.</a:t>
            </a:r>
            <a:endParaRPr lang="zh-CN" altLang="en-US" dirty="0"/>
          </a:p>
        </p:txBody>
      </p:sp>
      <p:pic>
        <p:nvPicPr>
          <p:cNvPr id="5" name="图片 4"/>
          <p:cNvPicPr>
            <a:picLocks noChangeAspect="1"/>
          </p:cNvPicPr>
          <p:nvPr/>
        </p:nvPicPr>
        <p:blipFill>
          <a:blip r:embed="rId1">
            <a:lum bright="-20000" contrast="40000"/>
          </a:blip>
          <a:stretch>
            <a:fillRect/>
          </a:stretch>
        </p:blipFill>
        <p:spPr>
          <a:xfrm>
            <a:off x="431800" y="3124200"/>
            <a:ext cx="8448202" cy="3505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IR active or not?</a:t>
            </a:r>
            <a:endParaRPr lang="zh-CN" altLang="en-US" dirty="0"/>
          </a:p>
        </p:txBody>
      </p:sp>
      <p:sp>
        <p:nvSpPr>
          <p:cNvPr id="3" name="内容占位符 2"/>
          <p:cNvSpPr>
            <a:spLocks noGrp="1"/>
          </p:cNvSpPr>
          <p:nvPr>
            <p:ph idx="1"/>
          </p:nvPr>
        </p:nvSpPr>
        <p:spPr>
          <a:xfrm>
            <a:off x="284672" y="1417638"/>
            <a:ext cx="8574656" cy="3388658"/>
          </a:xfrm>
        </p:spPr>
        <p:txBody>
          <a:bodyPr/>
          <a:lstStyle/>
          <a:p>
            <a:pPr>
              <a:buNone/>
            </a:pPr>
            <a:endParaRPr lang="en-US" altLang="zh-CN" dirty="0"/>
          </a:p>
          <a:p>
            <a:pPr>
              <a:buNone/>
            </a:pPr>
            <a:r>
              <a:rPr lang="en-US" altLang="zh-CN" dirty="0"/>
              <a:t>Practice:</a:t>
            </a:r>
            <a:endParaRPr lang="en-US" altLang="zh-CN" dirty="0"/>
          </a:p>
          <a:p>
            <a:pPr>
              <a:buNone/>
            </a:pPr>
            <a:r>
              <a:rPr lang="en-US" altLang="zh-CN" dirty="0"/>
              <a:t>Which vibration motions of the following absorb IR?</a:t>
            </a:r>
            <a:endParaRPr lang="en-US" altLang="zh-CN" dirty="0"/>
          </a:p>
          <a:p>
            <a:r>
              <a:rPr lang="en-US" altLang="zh-CN" sz="2800" dirty="0"/>
              <a:t>H</a:t>
            </a:r>
            <a:r>
              <a:rPr lang="en-US" altLang="zh-CN" sz="2800" baseline="-25000" dirty="0"/>
              <a:t>2</a:t>
            </a:r>
            <a:r>
              <a:rPr lang="en-US" altLang="zh-CN" sz="2800" dirty="0"/>
              <a:t>O, O</a:t>
            </a:r>
            <a:r>
              <a:rPr lang="en-US" altLang="zh-CN" sz="2800" baseline="-25000" dirty="0"/>
              <a:t>2</a:t>
            </a:r>
            <a:r>
              <a:rPr lang="en-US" altLang="zh-CN" sz="2800" dirty="0"/>
              <a:t>, </a:t>
            </a:r>
            <a:r>
              <a:rPr lang="en-US" altLang="zh-CN" sz="2800" dirty="0" err="1"/>
              <a:t>HBr</a:t>
            </a:r>
            <a:r>
              <a:rPr lang="en-US" altLang="zh-CN" sz="2800" dirty="0"/>
              <a:t>, SO</a:t>
            </a:r>
            <a:r>
              <a:rPr lang="en-US" altLang="zh-CN" sz="2800" baseline="-25000" dirty="0"/>
              <a:t>2</a:t>
            </a:r>
            <a:r>
              <a:rPr lang="en-US" altLang="zh-CN" sz="2800" dirty="0"/>
              <a:t>, NH</a:t>
            </a:r>
            <a:r>
              <a:rPr lang="en-US" altLang="zh-CN" sz="2800" baseline="-25000" dirty="0"/>
              <a:t>3</a:t>
            </a:r>
            <a:r>
              <a:rPr lang="en-US" altLang="zh-CN" sz="2800" dirty="0"/>
              <a:t>, BF</a:t>
            </a:r>
            <a:r>
              <a:rPr lang="en-US" altLang="zh-CN" sz="2800" baseline="-25000" dirty="0"/>
              <a:t>3</a:t>
            </a:r>
            <a:endParaRPr lang="zh-CN" altLang="en-US" sz="2800" baseline="-25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274638"/>
            <a:ext cx="8763000" cy="1706562"/>
          </a:xfrm>
        </p:spPr>
        <p:txBody>
          <a:bodyPr>
            <a:normAutofit fontScale="90000"/>
          </a:bodyPr>
          <a:lstStyle/>
          <a:p>
            <a:r>
              <a:rPr lang="en-US" altLang="zh-CN" sz="4900" b="1" dirty="0">
                <a:solidFill>
                  <a:srgbClr val="C00000"/>
                </a:solidFill>
              </a:rPr>
              <a:t>Mass spectrometry</a:t>
            </a:r>
            <a:br>
              <a:rPr lang="en-US" altLang="zh-CN" sz="4900" b="1" dirty="0">
                <a:solidFill>
                  <a:srgbClr val="C00000"/>
                </a:solidFill>
              </a:rPr>
            </a:br>
            <a:r>
              <a:rPr lang="en-US" altLang="zh-CN" sz="4000" b="1" dirty="0">
                <a:solidFill>
                  <a:srgbClr val="C00000"/>
                </a:solidFill>
              </a:rPr>
              <a:t>Determining the molecular mass of a</a:t>
            </a:r>
            <a:br>
              <a:rPr lang="en-US" altLang="zh-CN" sz="4000" b="1" dirty="0">
                <a:solidFill>
                  <a:srgbClr val="C00000"/>
                </a:solidFill>
              </a:rPr>
            </a:br>
            <a:r>
              <a:rPr lang="en-US" altLang="zh-CN" sz="4000" b="1" dirty="0">
                <a:solidFill>
                  <a:srgbClr val="C00000"/>
                </a:solidFill>
              </a:rPr>
              <a:t>compound</a:t>
            </a:r>
            <a:endParaRPr lang="en-US" altLang="zh-CN" sz="4000" b="1" dirty="0">
              <a:solidFill>
                <a:srgbClr val="C00000"/>
              </a:solidFill>
            </a:endParaRPr>
          </a:p>
        </p:txBody>
      </p:sp>
      <p:sp>
        <p:nvSpPr>
          <p:cNvPr id="3" name="内容占位符 2"/>
          <p:cNvSpPr>
            <a:spLocks noGrp="1"/>
          </p:cNvSpPr>
          <p:nvPr>
            <p:ph idx="1"/>
          </p:nvPr>
        </p:nvSpPr>
        <p:spPr>
          <a:xfrm>
            <a:off x="533400" y="2057400"/>
            <a:ext cx="8229600" cy="4373563"/>
          </a:xfrm>
        </p:spPr>
        <p:txBody>
          <a:bodyPr>
            <a:normAutofit fontScale="85000" lnSpcReduction="20000"/>
          </a:bodyPr>
          <a:lstStyle/>
          <a:p>
            <a:r>
              <a:rPr lang="en-US" altLang="zh-CN" dirty="0"/>
              <a:t>The mass spectrometer was introduced in Chapter 2 where we saw it was used to find the mass of individual atoms and the relative abundances of different isotopes. </a:t>
            </a:r>
            <a:endParaRPr lang="en-US" altLang="zh-CN" dirty="0"/>
          </a:p>
          <a:p>
            <a:r>
              <a:rPr lang="en-US" altLang="zh-CN" dirty="0"/>
              <a:t>The instrument can also be used in a similar way to </a:t>
            </a:r>
            <a:r>
              <a:rPr lang="en-US" altLang="zh-CN" b="1" dirty="0">
                <a:solidFill>
                  <a:srgbClr val="C00000"/>
                </a:solidFill>
              </a:rPr>
              <a:t>find the relative molecular mass</a:t>
            </a:r>
            <a:r>
              <a:rPr lang="en-US" altLang="zh-CN" dirty="0"/>
              <a:t> of a compound. </a:t>
            </a:r>
            <a:endParaRPr lang="en-US" altLang="zh-CN" dirty="0"/>
          </a:p>
          <a:p>
            <a:r>
              <a:rPr lang="en-US" altLang="zh-CN" dirty="0"/>
              <a:t>If the empirical formula is also known from compositional analysis, the molecular formula can be determined. </a:t>
            </a:r>
            <a:endParaRPr lang="en-US" altLang="zh-CN" dirty="0"/>
          </a:p>
          <a:p>
            <a:r>
              <a:rPr lang="en-US" altLang="zh-CN" dirty="0"/>
              <a:t>The technique also provides useful clues about the molecular structure.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639762"/>
          </a:xfrm>
        </p:spPr>
        <p:txBody>
          <a:bodyPr>
            <a:normAutofit fontScale="90000"/>
          </a:bodyPr>
          <a:lstStyle/>
          <a:p>
            <a:r>
              <a:rPr lang="en-US" altLang="zh-CN" b="1" dirty="0">
                <a:solidFill>
                  <a:srgbClr val="AC0000"/>
                </a:solidFill>
              </a:rPr>
              <a:t>Matching wavenumbers with bonds</a:t>
            </a:r>
            <a:endParaRPr lang="en-US" altLang="zh-CN" b="1" dirty="0">
              <a:solidFill>
                <a:srgbClr val="AC0000"/>
              </a:solidFill>
            </a:endParaRPr>
          </a:p>
        </p:txBody>
      </p:sp>
      <p:sp>
        <p:nvSpPr>
          <p:cNvPr id="3" name="内容占位符 2"/>
          <p:cNvSpPr>
            <a:spLocks noGrp="1"/>
          </p:cNvSpPr>
          <p:nvPr>
            <p:ph idx="1"/>
          </p:nvPr>
        </p:nvSpPr>
        <p:spPr>
          <a:xfrm>
            <a:off x="457200" y="1066800"/>
            <a:ext cx="8229600" cy="5486400"/>
          </a:xfrm>
        </p:spPr>
        <p:txBody>
          <a:bodyPr>
            <a:normAutofit/>
          </a:bodyPr>
          <a:lstStyle/>
          <a:p>
            <a:r>
              <a:rPr lang="en-US" altLang="zh-CN" dirty="0"/>
              <a:t>The absorption of particular wavenumbers of IR radiation helps the chemist identify the bonds in a molecule. </a:t>
            </a:r>
            <a:endParaRPr lang="en-US" altLang="zh-CN" dirty="0"/>
          </a:p>
          <a:p>
            <a:r>
              <a:rPr lang="en-US" altLang="zh-CN" b="1" dirty="0">
                <a:solidFill>
                  <a:srgbClr val="AC0000"/>
                </a:solidFill>
              </a:rPr>
              <a:t>The precise position of the absorption depends on the environment of the bond, so a range of wavenumbers is used to identify different bonds. </a:t>
            </a:r>
            <a:endParaRPr lang="en-US" altLang="zh-CN" b="1" dirty="0">
              <a:solidFill>
                <a:srgbClr val="AC0000"/>
              </a:solidFill>
            </a:endParaRPr>
          </a:p>
          <a:p>
            <a:r>
              <a:rPr lang="en-US" altLang="zh-CN" dirty="0"/>
              <a:t>Characteristic infrared absorption bands are shown in the table in the next slide.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00470" y="1213384"/>
            <a:ext cx="8891130" cy="410623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533400" y="127939"/>
            <a:ext cx="8036419" cy="6653861"/>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Particularly useful absorption peaks</a:t>
            </a:r>
            <a:endParaRPr lang="zh-CN" altLang="en-US" sz="3600" dirty="0"/>
          </a:p>
        </p:txBody>
      </p:sp>
      <p:sp>
        <p:nvSpPr>
          <p:cNvPr id="3" name="TextBox 2"/>
          <p:cNvSpPr txBox="1"/>
          <p:nvPr/>
        </p:nvSpPr>
        <p:spPr>
          <a:xfrm>
            <a:off x="685799" y="1335058"/>
            <a:ext cx="5858399" cy="954107"/>
          </a:xfrm>
          <a:prstGeom prst="rect">
            <a:avLst/>
          </a:prstGeom>
          <a:noFill/>
        </p:spPr>
        <p:txBody>
          <a:bodyPr wrap="none" rtlCol="0">
            <a:spAutoFit/>
          </a:bodyPr>
          <a:lstStyle/>
          <a:p>
            <a:r>
              <a:rPr lang="en-US" altLang="zh-CN" sz="2800" dirty="0"/>
              <a:t>2500-3000 cm</a:t>
            </a:r>
            <a:r>
              <a:rPr lang="en-US" altLang="zh-CN" sz="2800" baseline="30000" dirty="0"/>
              <a:t>-1</a:t>
            </a:r>
            <a:r>
              <a:rPr lang="en-US" altLang="zh-CN" sz="2800" dirty="0"/>
              <a:t>  </a:t>
            </a:r>
            <a:endParaRPr lang="en-US" altLang="zh-CN" sz="2800" dirty="0"/>
          </a:p>
          <a:p>
            <a:r>
              <a:rPr lang="en-US" altLang="zh-CN" sz="2800" dirty="0"/>
              <a:t> –OH hydroxyl group in carboxylic acids</a:t>
            </a:r>
            <a:endParaRPr lang="zh-CN" altLang="en-US" sz="2800" dirty="0"/>
          </a:p>
        </p:txBody>
      </p:sp>
      <p:sp>
        <p:nvSpPr>
          <p:cNvPr id="4" name="TextBox 3"/>
          <p:cNvSpPr txBox="1"/>
          <p:nvPr/>
        </p:nvSpPr>
        <p:spPr>
          <a:xfrm>
            <a:off x="685800" y="4114800"/>
            <a:ext cx="7579704" cy="1384995"/>
          </a:xfrm>
          <a:prstGeom prst="rect">
            <a:avLst/>
          </a:prstGeom>
          <a:noFill/>
        </p:spPr>
        <p:txBody>
          <a:bodyPr wrap="none" rtlCol="0">
            <a:spAutoFit/>
          </a:bodyPr>
          <a:lstStyle/>
          <a:p>
            <a:r>
              <a:rPr lang="en-US" altLang="zh-CN" sz="2800" dirty="0"/>
              <a:t>1700-1750 cm</a:t>
            </a:r>
            <a:r>
              <a:rPr lang="en-US" altLang="zh-CN" sz="2800" baseline="30000" dirty="0"/>
              <a:t>-1</a:t>
            </a:r>
            <a:r>
              <a:rPr lang="en-US" altLang="zh-CN" sz="2800" dirty="0"/>
              <a:t>   </a:t>
            </a:r>
            <a:endParaRPr lang="en-US" altLang="zh-CN" sz="2800" dirty="0"/>
          </a:p>
          <a:p>
            <a:r>
              <a:rPr lang="en-US" altLang="zh-CN" sz="2800" dirty="0"/>
              <a:t>&gt;C=O carbonyl group in aldehydes, ketones, esters </a:t>
            </a:r>
            <a:endParaRPr lang="en-US" altLang="zh-CN" sz="2800" dirty="0"/>
          </a:p>
          <a:p>
            <a:r>
              <a:rPr lang="en-US" altLang="zh-CN" sz="2800" dirty="0"/>
              <a:t>and carboxylic acids</a:t>
            </a:r>
            <a:endParaRPr lang="zh-CN" altLang="en-US" sz="2800" dirty="0"/>
          </a:p>
        </p:txBody>
      </p:sp>
      <p:sp>
        <p:nvSpPr>
          <p:cNvPr id="5" name="TextBox 2"/>
          <p:cNvSpPr txBox="1"/>
          <p:nvPr/>
        </p:nvSpPr>
        <p:spPr>
          <a:xfrm>
            <a:off x="685800" y="2709824"/>
            <a:ext cx="6654066" cy="954107"/>
          </a:xfrm>
          <a:prstGeom prst="rect">
            <a:avLst/>
          </a:prstGeom>
          <a:noFill/>
        </p:spPr>
        <p:txBody>
          <a:bodyPr wrap="none" rtlCol="0">
            <a:spAutoFit/>
          </a:bodyPr>
          <a:lstStyle/>
          <a:p>
            <a:r>
              <a:rPr lang="en-US" altLang="zh-CN" sz="2800" dirty="0"/>
              <a:t>3200-3600 cm</a:t>
            </a:r>
            <a:r>
              <a:rPr lang="en-US" altLang="zh-CN" sz="2800" baseline="30000" dirty="0"/>
              <a:t>-1</a:t>
            </a:r>
            <a:r>
              <a:rPr lang="en-US" altLang="zh-CN" sz="2800" dirty="0"/>
              <a:t>  </a:t>
            </a:r>
            <a:endParaRPr lang="en-US" altLang="zh-CN" sz="2800" dirty="0"/>
          </a:p>
          <a:p>
            <a:r>
              <a:rPr lang="en-US" altLang="zh-CN" sz="2800" dirty="0"/>
              <a:t> –OH hydroxyl group in alcohols and phenols</a:t>
            </a:r>
            <a:endParaRPr lang="zh-CN" altLang="en-US" sz="28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8600" y="228600"/>
            <a:ext cx="8839200" cy="6629400"/>
          </a:xfrm>
        </p:spPr>
        <p:txBody>
          <a:bodyPr>
            <a:normAutofit/>
          </a:bodyPr>
          <a:lstStyle/>
          <a:p>
            <a:r>
              <a:rPr lang="en-US" altLang="zh-CN" dirty="0"/>
              <a:t>Some bonds can also be identified by the </a:t>
            </a:r>
            <a:r>
              <a:rPr lang="en-US" altLang="zh-CN" b="1" dirty="0">
                <a:solidFill>
                  <a:srgbClr val="AC0000"/>
                </a:solidFill>
              </a:rPr>
              <a:t>distinctive shapes of their signals</a:t>
            </a:r>
            <a:r>
              <a:rPr lang="en-US" altLang="zh-CN" dirty="0"/>
              <a:t>.</a:t>
            </a:r>
            <a:endParaRPr lang="en-US" altLang="zh-CN" dirty="0"/>
          </a:p>
          <a:p>
            <a:r>
              <a:rPr lang="en-US" altLang="zh-CN" dirty="0"/>
              <a:t>For example, the O–H bond gives a broad signal and the C=O bond gives a sharp signal.</a:t>
            </a:r>
            <a:endParaRPr lang="en-US" altLang="zh-CN" dirty="0"/>
          </a:p>
          <a:p>
            <a:r>
              <a:rPr lang="en-US" altLang="zh-CN" b="1" dirty="0">
                <a:solidFill>
                  <a:srgbClr val="AC0000"/>
                </a:solidFill>
              </a:rPr>
              <a:t>Hydrogen bonds can be detected by a broadening of the absorptions</a:t>
            </a:r>
            <a:r>
              <a:rPr lang="en-US" altLang="zh-CN" dirty="0"/>
              <a:t>. </a:t>
            </a:r>
            <a:endParaRPr lang="en-US" altLang="zh-CN" dirty="0"/>
          </a:p>
          <a:p>
            <a:r>
              <a:rPr lang="en-US" altLang="zh-CN" dirty="0"/>
              <a:t>For example, hydrogen bonding between hydroxyl groups changes the O–H vibration; it makes the absorption much broader and shifts it to a lower frequency.</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8600" y="228600"/>
            <a:ext cx="8839200" cy="6629400"/>
          </a:xfrm>
        </p:spPr>
        <p:txBody>
          <a:bodyPr>
            <a:normAutofit/>
          </a:bodyPr>
          <a:lstStyle/>
          <a:p>
            <a:r>
              <a:rPr lang="en-US" altLang="zh-CN" dirty="0"/>
              <a:t>Molecules with several bonds can vibrate in many different ways and with many different frequencies. </a:t>
            </a:r>
            <a:endParaRPr lang="en-US" altLang="zh-CN" dirty="0"/>
          </a:p>
          <a:p>
            <a:r>
              <a:rPr lang="en-US" altLang="zh-CN" dirty="0"/>
              <a:t>The complex pattern can be used as a ‘</a:t>
            </a:r>
            <a:r>
              <a:rPr lang="en-US" altLang="zh-CN" b="1" dirty="0">
                <a:solidFill>
                  <a:srgbClr val="AC0000"/>
                </a:solidFill>
              </a:rPr>
              <a:t>fingerprint</a:t>
            </a:r>
            <a:r>
              <a:rPr lang="en-US" altLang="zh-CN" dirty="0"/>
              <a:t>’ shown in about 500 to 1500 cm</a:t>
            </a:r>
            <a:r>
              <a:rPr lang="en-US" altLang="zh-CN" baseline="30000" dirty="0"/>
              <a:t>-1</a:t>
            </a:r>
            <a:r>
              <a:rPr lang="en-US" altLang="zh-CN" dirty="0"/>
              <a:t> to be matched against the recorded spectra of known compounds in a database. </a:t>
            </a:r>
            <a:endParaRPr lang="en-US" altLang="zh-CN" dirty="0"/>
          </a:p>
          <a:p>
            <a:r>
              <a:rPr lang="en-US" altLang="zh-CN" dirty="0"/>
              <a:t>A comparison of the spectrum of a sample with that of a pure compound can also be used as a test of purity.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lum bright="-20000" contrast="40000"/>
          </a:blip>
          <a:srcRect l="29482"/>
          <a:stretch>
            <a:fillRect/>
          </a:stretch>
        </p:blipFill>
        <p:spPr>
          <a:xfrm>
            <a:off x="228600" y="381000"/>
            <a:ext cx="8686800" cy="6159424"/>
          </a:xfrm>
          <a:prstGeom prst="rect">
            <a:avLst/>
          </a:prstGeom>
        </p:spPr>
      </p:pic>
      <p:sp>
        <p:nvSpPr>
          <p:cNvPr id="3" name="内容占位符 2"/>
          <p:cNvSpPr txBox="1"/>
          <p:nvPr/>
        </p:nvSpPr>
        <p:spPr>
          <a:xfrm>
            <a:off x="228600" y="5259456"/>
            <a:ext cx="8839200" cy="1598544"/>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85800"/>
            <a:ext cx="8229600" cy="5440363"/>
          </a:xfrm>
        </p:spPr>
        <p:txBody>
          <a:bodyPr>
            <a:normAutofit/>
          </a:bodyPr>
          <a:lstStyle/>
          <a:p>
            <a:r>
              <a:rPr lang="en-US" altLang="zh-CN" dirty="0"/>
              <a:t>The IR spectrum of heroin (blue) compared with that of an unknown sample (black). </a:t>
            </a:r>
            <a:endParaRPr lang="en-US" altLang="zh-CN" dirty="0"/>
          </a:p>
          <a:p>
            <a:r>
              <a:rPr lang="en-US" altLang="zh-CN" dirty="0"/>
              <a:t>The near-perfect match indicates that the sample contains a high percentage of heroin. </a:t>
            </a:r>
            <a:endParaRPr lang="en-US" altLang="zh-CN" dirty="0"/>
          </a:p>
          <a:p>
            <a:r>
              <a:rPr lang="en-US" altLang="zh-CN" dirty="0"/>
              <a:t>Spectral analysis such as this can identify unknown compounds in mixtures or from samples taken from clothing or equipment. </a:t>
            </a:r>
            <a:endParaRPr lang="en-US" altLang="zh-CN" dirty="0"/>
          </a:p>
          <a:p>
            <a:r>
              <a:rPr lang="en-US" altLang="zh-CN" dirty="0"/>
              <a:t>The technique is widely used in forensic science.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28600" y="1143000"/>
            <a:ext cx="8725996" cy="468425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81000"/>
            <a:ext cx="8229600" cy="5745163"/>
          </a:xfrm>
        </p:spPr>
        <p:txBody>
          <a:bodyPr>
            <a:normAutofit lnSpcReduction="10000"/>
          </a:bodyPr>
          <a:lstStyle/>
          <a:p>
            <a:r>
              <a:rPr lang="en-US" altLang="zh-CN" dirty="0"/>
              <a:t>Consider the spectrum of propanone.</a:t>
            </a:r>
            <a:endParaRPr lang="en-US" altLang="zh-CN" dirty="0"/>
          </a:p>
          <a:p>
            <a:r>
              <a:rPr lang="en-US" altLang="zh-CN" dirty="0"/>
              <a:t>The baseline at the top corresponds to 100% transmittance and the key features are the troughs which occur at the natural frequencies of the bonds present in the molecule.</a:t>
            </a:r>
            <a:endParaRPr lang="en-US" altLang="zh-CN" dirty="0"/>
          </a:p>
          <a:p>
            <a:r>
              <a:rPr lang="en-US" altLang="zh-CN" dirty="0"/>
              <a:t>The absorption at just below 1800 cm</a:t>
            </a:r>
            <a:r>
              <a:rPr lang="en-US" altLang="zh-CN" baseline="30000" dirty="0"/>
              <a:t>–1</a:t>
            </a:r>
            <a:r>
              <a:rPr lang="en-US" altLang="zh-CN" dirty="0"/>
              <a:t> shows the presence of the C=O bond and the absorption near 3000 cm</a:t>
            </a:r>
            <a:r>
              <a:rPr lang="en-US" altLang="zh-CN" baseline="30000" dirty="0"/>
              <a:t>–1</a:t>
            </a:r>
            <a:r>
              <a:rPr lang="en-US" altLang="zh-CN" dirty="0"/>
              <a:t> is due to the presence of the C–H bond. </a:t>
            </a:r>
            <a:endParaRPr lang="en-US" altLang="zh-CN" dirty="0"/>
          </a:p>
          <a:p>
            <a:r>
              <a:rPr lang="en-US" altLang="zh-CN" dirty="0"/>
              <a:t>The more polar C=O bond produces the more intense absorption.</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5370" y="364941"/>
            <a:ext cx="8514788" cy="2308324"/>
          </a:xfrm>
          <a:prstGeom prst="rect">
            <a:avLst/>
          </a:prstGeom>
          <a:noFill/>
        </p:spPr>
        <p:txBody>
          <a:bodyPr wrap="square" rtlCol="0">
            <a:spAutoFit/>
          </a:bodyPr>
          <a:lstStyle/>
          <a:p>
            <a:r>
              <a:rPr lang="en-US" sz="2400" b="1" dirty="0"/>
              <a:t>Mass spectrometry</a:t>
            </a:r>
            <a:r>
              <a:rPr lang="en-US" sz="2400" dirty="0"/>
              <a:t> (MS) is an analytical technique that measures the mass-to-charge ratio of charged particles.</a:t>
            </a:r>
            <a:endParaRPr lang="en-US" sz="2400" dirty="0"/>
          </a:p>
          <a:p>
            <a:endParaRPr lang="en-US" sz="2400" dirty="0"/>
          </a:p>
          <a:p>
            <a:r>
              <a:rPr lang="en-US" sz="2400" dirty="0"/>
              <a:t>A mass spectrometer is the instrument which separates particles according to their masses and records the relative proportions of these. </a:t>
            </a:r>
            <a:endParaRPr lang="en-US" sz="2400" dirty="0"/>
          </a:p>
        </p:txBody>
      </p:sp>
      <p:pic>
        <p:nvPicPr>
          <p:cNvPr id="4" name="图片 3" descr="MassSpec1.jpg"/>
          <p:cNvPicPr>
            <a:picLocks noChangeAspect="1"/>
          </p:cNvPicPr>
          <p:nvPr/>
        </p:nvPicPr>
        <p:blipFill>
          <a:blip r:embed="rId1"/>
          <a:stretch>
            <a:fillRect/>
          </a:stretch>
        </p:blipFill>
        <p:spPr>
          <a:xfrm>
            <a:off x="0" y="2925928"/>
            <a:ext cx="9144000" cy="3600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lum bright="-20000" contrast="40000"/>
          </a:blip>
          <a:srcRect l="77255" b="65653"/>
          <a:stretch>
            <a:fillRect/>
          </a:stretch>
        </p:blipFill>
        <p:spPr>
          <a:xfrm>
            <a:off x="3310376" y="275368"/>
            <a:ext cx="2938024" cy="1705832"/>
          </a:xfrm>
          <a:prstGeom prst="rect">
            <a:avLst/>
          </a:prstGeom>
        </p:spPr>
      </p:pic>
      <p:pic>
        <p:nvPicPr>
          <p:cNvPr id="3" name="图片 2"/>
          <p:cNvPicPr>
            <a:picLocks noChangeAspect="1"/>
          </p:cNvPicPr>
          <p:nvPr/>
        </p:nvPicPr>
        <p:blipFill rotWithShape="1">
          <a:blip r:embed="rId1">
            <a:lum bright="-20000" contrast="40000"/>
          </a:blip>
          <a:srcRect r="23406"/>
          <a:stretch>
            <a:fillRect/>
          </a:stretch>
        </p:blipFill>
        <p:spPr>
          <a:xfrm>
            <a:off x="152400" y="2057400"/>
            <a:ext cx="8839200" cy="4436995"/>
          </a:xfrm>
          <a:prstGeom prst="rect">
            <a:avLst/>
          </a:prstGeom>
        </p:spPr>
      </p:pic>
      <p:sp>
        <p:nvSpPr>
          <p:cNvPr id="4" name="矩形 3"/>
          <p:cNvSpPr/>
          <p:nvPr/>
        </p:nvSpPr>
        <p:spPr>
          <a:xfrm>
            <a:off x="2514600" y="2819400"/>
            <a:ext cx="685800" cy="28956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C-H</a:t>
            </a: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zh-CN" altLang="en-US" dirty="0">
              <a:solidFill>
                <a:schemeClr val="tx1"/>
              </a:solidFill>
            </a:endParaRPr>
          </a:p>
        </p:txBody>
      </p:sp>
      <p:sp>
        <p:nvSpPr>
          <p:cNvPr id="5" name="矩形 4"/>
          <p:cNvSpPr/>
          <p:nvPr/>
        </p:nvSpPr>
        <p:spPr>
          <a:xfrm>
            <a:off x="1600200" y="2828097"/>
            <a:ext cx="774700" cy="28956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O-H</a:t>
            </a:r>
            <a:endParaRPr lang="en-US" altLang="zh-CN" sz="2000" dirty="0">
              <a:solidFill>
                <a:schemeClr val="tx1"/>
              </a:solidFill>
            </a:endParaRPr>
          </a:p>
          <a:p>
            <a:pPr algn="ctr"/>
            <a:endParaRPr lang="en-US" altLang="zh-CN" sz="2000" dirty="0">
              <a:solidFill>
                <a:schemeClr val="tx1"/>
              </a:solidFill>
            </a:endParaRPr>
          </a:p>
          <a:p>
            <a:pPr algn="ctr"/>
            <a:endParaRPr lang="en-US" altLang="zh-CN" sz="2000" dirty="0">
              <a:solidFill>
                <a:schemeClr val="tx1"/>
              </a:solidFill>
            </a:endParaRPr>
          </a:p>
          <a:p>
            <a:pPr algn="ctr"/>
            <a:endParaRPr lang="zh-CN" altLang="en-US" dirty="0">
              <a:solidFill>
                <a:schemeClr val="tx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33400"/>
            <a:ext cx="8229600" cy="5592763"/>
          </a:xfrm>
        </p:spPr>
        <p:txBody>
          <a:bodyPr>
            <a:normAutofit/>
          </a:bodyPr>
          <a:lstStyle/>
          <a:p>
            <a:r>
              <a:rPr lang="en-US" altLang="zh-CN" dirty="0"/>
              <a:t>The presence of the C–H bond can again been seen near 3000 cm</a:t>
            </a:r>
            <a:r>
              <a:rPr lang="en-US" altLang="zh-CN" baseline="30000" dirty="0"/>
              <a:t>–1</a:t>
            </a:r>
            <a:r>
              <a:rPr lang="en-US" altLang="zh-CN" dirty="0"/>
              <a:t> in the spectrum of ethanol. </a:t>
            </a:r>
            <a:endParaRPr lang="en-US" altLang="zh-CN" dirty="0"/>
          </a:p>
          <a:p>
            <a:r>
              <a:rPr lang="en-US" altLang="zh-CN" dirty="0"/>
              <a:t>The broad peak at just below 3400 cm</a:t>
            </a:r>
            <a:r>
              <a:rPr lang="en-US" altLang="zh-CN" baseline="30000" dirty="0"/>
              <a:t>–1</a:t>
            </a:r>
            <a:r>
              <a:rPr lang="en-US" altLang="zh-CN" dirty="0"/>
              <a:t> shows the presence of hydrogen bonding which is due to the hydroxyl (–OH) group.</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srcRect/>
          <a:stretch>
            <a:fillRect/>
          </a:stretch>
        </p:blipFill>
        <p:spPr bwMode="auto">
          <a:xfrm>
            <a:off x="1143000" y="762000"/>
            <a:ext cx="7110444" cy="5575027"/>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441782" y="1018680"/>
            <a:ext cx="2879725" cy="647700"/>
          </a:xfrm>
          <a:prstGeom prst="rect">
            <a:avLst/>
          </a:prstGeom>
          <a:noFill/>
          <a:ln w="9525">
            <a:noFill/>
            <a:miter lim="800000"/>
          </a:ln>
        </p:spPr>
        <p:txBody>
          <a:bodyPr/>
          <a:lstStyle/>
          <a:p>
            <a:pPr marL="365125" indent="-365125" algn="l">
              <a:spcAft>
                <a:spcPct val="50000"/>
              </a:spcAft>
            </a:pPr>
            <a:r>
              <a:rPr lang="en-GB" altLang="zh-CN" sz="3000" dirty="0">
                <a:latin typeface="Tahoma" panose="020B0604030504040204" pitchFamily="34" charset="0"/>
              </a:rPr>
              <a:t>ethanol</a:t>
            </a:r>
            <a:endParaRPr lang="en-GB" altLang="zh-CN" sz="2200" dirty="0"/>
          </a:p>
        </p:txBody>
      </p:sp>
      <p:pic>
        <p:nvPicPr>
          <p:cNvPr id="3" name="Picture 14"/>
          <p:cNvPicPr>
            <a:picLocks noChangeAspect="1" noChangeArrowheads="1"/>
          </p:cNvPicPr>
          <p:nvPr/>
        </p:nvPicPr>
        <p:blipFill>
          <a:blip r:embed="rId1"/>
          <a:srcRect/>
          <a:stretch>
            <a:fillRect/>
          </a:stretch>
        </p:blipFill>
        <p:spPr>
          <a:xfrm>
            <a:off x="2315032" y="1018680"/>
            <a:ext cx="2735262" cy="665163"/>
          </a:xfrm>
          <a:prstGeom prst="rect">
            <a:avLst/>
          </a:prstGeom>
          <a:noFill/>
        </p:spPr>
      </p:pic>
      <p:pic>
        <p:nvPicPr>
          <p:cNvPr id="4" name="图片 3" descr="ir_ethanol.gif"/>
          <p:cNvPicPr>
            <a:picLocks noChangeAspect="1"/>
          </p:cNvPicPr>
          <p:nvPr/>
        </p:nvPicPr>
        <p:blipFill>
          <a:blip r:embed="rId2"/>
          <a:stretch>
            <a:fillRect/>
          </a:stretch>
        </p:blipFill>
        <p:spPr>
          <a:xfrm>
            <a:off x="488276" y="1824037"/>
            <a:ext cx="7716851" cy="4499271"/>
          </a:xfrm>
          <a:prstGeom prst="rect">
            <a:avLst/>
          </a:prstGeom>
        </p:spPr>
      </p:pic>
      <p:sp>
        <p:nvSpPr>
          <p:cNvPr id="5" name="Rectangle 3"/>
          <p:cNvSpPr>
            <a:spLocks noChangeArrowheads="1"/>
          </p:cNvSpPr>
          <p:nvPr/>
        </p:nvSpPr>
        <p:spPr bwMode="auto">
          <a:xfrm>
            <a:off x="2020138" y="1669057"/>
            <a:ext cx="831555" cy="4323068"/>
          </a:xfrm>
          <a:prstGeom prst="rect">
            <a:avLst/>
          </a:prstGeom>
          <a:solidFill>
            <a:schemeClr val="accent1">
              <a:alpha val="25098"/>
            </a:schemeClr>
          </a:solidFill>
          <a:ln w="9525">
            <a:solidFill>
              <a:schemeClr val="tx1"/>
            </a:solidFill>
            <a:miter lim="800000"/>
          </a:ln>
        </p:spPr>
        <p:txBody>
          <a:bodyPr wrap="none" anchor="ctr"/>
          <a:lstStyle/>
          <a:p>
            <a:endParaRPr lang="en-US"/>
          </a:p>
        </p:txBody>
      </p:sp>
      <p:sp>
        <p:nvSpPr>
          <p:cNvPr id="6" name="Rectangle 4"/>
          <p:cNvSpPr>
            <a:spLocks noChangeArrowheads="1"/>
          </p:cNvSpPr>
          <p:nvPr/>
        </p:nvSpPr>
        <p:spPr bwMode="auto">
          <a:xfrm>
            <a:off x="1107057" y="4766429"/>
            <a:ext cx="1152525" cy="576263"/>
          </a:xfrm>
          <a:prstGeom prst="rect">
            <a:avLst/>
          </a:prstGeom>
          <a:noFill/>
          <a:ln w="9525">
            <a:noFill/>
            <a:miter lim="800000"/>
          </a:ln>
        </p:spPr>
        <p:txBody>
          <a:bodyPr/>
          <a:lstStyle/>
          <a:p>
            <a:pPr marL="365125" indent="-365125" algn="l">
              <a:spcAft>
                <a:spcPct val="50000"/>
              </a:spcAft>
            </a:pPr>
            <a:r>
              <a:rPr lang="en-GB" altLang="zh-CN" sz="2600" dirty="0">
                <a:latin typeface="Tahoma" panose="020B0604030504040204" pitchFamily="34" charset="0"/>
              </a:rPr>
              <a:t>O–H</a:t>
            </a:r>
            <a:endParaRPr lang="en-GB" altLang="zh-CN" sz="2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R spectrum"/>
          <p:cNvPicPr>
            <a:picLocks noChangeAspect="1" noChangeArrowheads="1"/>
          </p:cNvPicPr>
          <p:nvPr/>
        </p:nvPicPr>
        <p:blipFill>
          <a:blip r:embed="rId1"/>
          <a:srcRect/>
          <a:stretch>
            <a:fillRect/>
          </a:stretch>
        </p:blipFill>
        <p:spPr>
          <a:xfrm>
            <a:off x="571472" y="1623417"/>
            <a:ext cx="8115328" cy="4871110"/>
          </a:xfrm>
          <a:prstGeom prst="rect">
            <a:avLst/>
          </a:prstGeom>
          <a:solidFill>
            <a:schemeClr val="bg1"/>
          </a:solidFill>
        </p:spPr>
      </p:pic>
      <p:sp>
        <p:nvSpPr>
          <p:cNvPr id="2" name="Rectangle 2"/>
          <p:cNvSpPr>
            <a:spLocks noChangeArrowheads="1"/>
          </p:cNvSpPr>
          <p:nvPr/>
        </p:nvSpPr>
        <p:spPr bwMode="auto">
          <a:xfrm>
            <a:off x="395288" y="960219"/>
            <a:ext cx="2879725" cy="647700"/>
          </a:xfrm>
          <a:prstGeom prst="rect">
            <a:avLst/>
          </a:prstGeom>
          <a:noFill/>
          <a:ln w="9525">
            <a:noFill/>
            <a:miter lim="800000"/>
          </a:ln>
        </p:spPr>
        <p:txBody>
          <a:bodyPr/>
          <a:lstStyle/>
          <a:p>
            <a:pPr marL="365125" indent="-365125" algn="l">
              <a:spcAft>
                <a:spcPct val="50000"/>
              </a:spcAft>
            </a:pPr>
            <a:r>
              <a:rPr lang="en-GB" altLang="zh-CN" sz="3000" dirty="0">
                <a:latin typeface="Tahoma" panose="020B0604030504040204" pitchFamily="34" charset="0"/>
              </a:rPr>
              <a:t>ethanoic acid</a:t>
            </a:r>
            <a:endParaRPr lang="en-GB" altLang="zh-CN" sz="2200" dirty="0"/>
          </a:p>
        </p:txBody>
      </p:sp>
      <p:pic>
        <p:nvPicPr>
          <p:cNvPr id="3" name="Picture 6"/>
          <p:cNvPicPr>
            <a:picLocks noChangeAspect="1" noChangeArrowheads="1"/>
          </p:cNvPicPr>
          <p:nvPr/>
        </p:nvPicPr>
        <p:blipFill>
          <a:blip r:embed="rId2"/>
          <a:srcRect/>
          <a:stretch>
            <a:fillRect/>
          </a:stretch>
        </p:blipFill>
        <p:spPr>
          <a:xfrm>
            <a:off x="3132138" y="533400"/>
            <a:ext cx="2519362" cy="1223962"/>
          </a:xfrm>
          <a:prstGeom prst="rect">
            <a:avLst/>
          </a:prstGeom>
          <a:noFill/>
        </p:spPr>
      </p:pic>
      <p:sp>
        <p:nvSpPr>
          <p:cNvPr id="4" name="Rectangle 3"/>
          <p:cNvSpPr>
            <a:spLocks noChangeArrowheads="1"/>
          </p:cNvSpPr>
          <p:nvPr/>
        </p:nvSpPr>
        <p:spPr bwMode="auto">
          <a:xfrm>
            <a:off x="2478071" y="1696469"/>
            <a:ext cx="1143007" cy="3887787"/>
          </a:xfrm>
          <a:prstGeom prst="rect">
            <a:avLst/>
          </a:prstGeom>
          <a:solidFill>
            <a:schemeClr val="accent1">
              <a:alpha val="25098"/>
            </a:schemeClr>
          </a:solidFill>
          <a:ln w="9525">
            <a:solidFill>
              <a:schemeClr val="tx1"/>
            </a:solidFill>
            <a:miter lim="800000"/>
          </a:ln>
        </p:spPr>
        <p:txBody>
          <a:bodyPr wrap="none" anchor="ctr"/>
          <a:lstStyle/>
          <a:p>
            <a:endParaRPr lang="en-US"/>
          </a:p>
        </p:txBody>
      </p:sp>
      <p:sp>
        <p:nvSpPr>
          <p:cNvPr id="5" name="Rectangle 4"/>
          <p:cNvSpPr>
            <a:spLocks noChangeArrowheads="1"/>
          </p:cNvSpPr>
          <p:nvPr/>
        </p:nvSpPr>
        <p:spPr bwMode="auto">
          <a:xfrm>
            <a:off x="3626639" y="4718267"/>
            <a:ext cx="1009650" cy="576263"/>
          </a:xfrm>
          <a:prstGeom prst="rect">
            <a:avLst/>
          </a:prstGeom>
          <a:noFill/>
          <a:ln w="9525">
            <a:noFill/>
            <a:miter lim="800000"/>
          </a:ln>
        </p:spPr>
        <p:txBody>
          <a:bodyPr/>
          <a:lstStyle/>
          <a:p>
            <a:pPr marL="365125" indent="-365125" algn="l">
              <a:spcAft>
                <a:spcPct val="50000"/>
              </a:spcAft>
            </a:pPr>
            <a:r>
              <a:rPr lang="en-GB" altLang="zh-CN" sz="2600" dirty="0">
                <a:latin typeface="Tahoma" panose="020B0604030504040204" pitchFamily="34" charset="0"/>
              </a:rPr>
              <a:t>O–H</a:t>
            </a:r>
            <a:endParaRPr lang="en-GB" altLang="zh-CN" sz="20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IR spectrum"/>
          <p:cNvPicPr>
            <a:picLocks noChangeAspect="1" noChangeArrowheads="1"/>
          </p:cNvPicPr>
          <p:nvPr/>
        </p:nvPicPr>
        <p:blipFill>
          <a:blip r:embed="rId1"/>
          <a:srcRect t="12544" b="5019"/>
          <a:stretch>
            <a:fillRect/>
          </a:stretch>
        </p:blipFill>
        <p:spPr>
          <a:xfrm>
            <a:off x="535842" y="1752600"/>
            <a:ext cx="7920037" cy="4752975"/>
          </a:xfrm>
          <a:prstGeom prst="rect">
            <a:avLst/>
          </a:prstGeom>
          <a:solidFill>
            <a:schemeClr val="bg1"/>
          </a:solidFill>
        </p:spPr>
      </p:pic>
      <p:sp>
        <p:nvSpPr>
          <p:cNvPr id="2" name="Rectangle 2"/>
          <p:cNvSpPr>
            <a:spLocks noChangeArrowheads="1"/>
          </p:cNvSpPr>
          <p:nvPr/>
        </p:nvSpPr>
        <p:spPr bwMode="auto">
          <a:xfrm>
            <a:off x="751742" y="744537"/>
            <a:ext cx="2879725" cy="647700"/>
          </a:xfrm>
          <a:prstGeom prst="rect">
            <a:avLst/>
          </a:prstGeom>
          <a:noFill/>
          <a:ln w="9525">
            <a:noFill/>
            <a:miter lim="800000"/>
          </a:ln>
        </p:spPr>
        <p:txBody>
          <a:bodyPr/>
          <a:lstStyle/>
          <a:p>
            <a:pPr marL="365125" indent="-365125" algn="l">
              <a:spcAft>
                <a:spcPct val="50000"/>
              </a:spcAft>
            </a:pPr>
            <a:r>
              <a:rPr lang="en-GB" altLang="zh-CN" sz="3000" dirty="0">
                <a:latin typeface="Tahoma" panose="020B0604030504040204" pitchFamily="34" charset="0"/>
              </a:rPr>
              <a:t>butanal</a:t>
            </a:r>
            <a:endParaRPr lang="en-GB" altLang="zh-CN" sz="2200" dirty="0"/>
          </a:p>
        </p:txBody>
      </p:sp>
      <p:sp>
        <p:nvSpPr>
          <p:cNvPr id="3" name="Rectangle 3"/>
          <p:cNvSpPr>
            <a:spLocks noChangeArrowheads="1"/>
          </p:cNvSpPr>
          <p:nvPr/>
        </p:nvSpPr>
        <p:spPr bwMode="auto">
          <a:xfrm>
            <a:off x="5433279" y="1825625"/>
            <a:ext cx="431800" cy="3922712"/>
          </a:xfrm>
          <a:prstGeom prst="rect">
            <a:avLst/>
          </a:prstGeom>
          <a:solidFill>
            <a:schemeClr val="accent1">
              <a:alpha val="25098"/>
            </a:schemeClr>
          </a:solidFill>
          <a:ln w="9525">
            <a:solidFill>
              <a:schemeClr val="tx1"/>
            </a:solidFill>
            <a:miter lim="800000"/>
          </a:ln>
        </p:spPr>
        <p:txBody>
          <a:bodyPr wrap="none" anchor="ctr"/>
          <a:lstStyle/>
          <a:p>
            <a:endParaRPr lang="en-US"/>
          </a:p>
        </p:txBody>
      </p:sp>
      <p:sp>
        <p:nvSpPr>
          <p:cNvPr id="4" name="Rectangle 4"/>
          <p:cNvSpPr>
            <a:spLocks noChangeArrowheads="1"/>
          </p:cNvSpPr>
          <p:nvPr/>
        </p:nvSpPr>
        <p:spPr bwMode="auto">
          <a:xfrm>
            <a:off x="4423629" y="5065712"/>
            <a:ext cx="1152525" cy="576263"/>
          </a:xfrm>
          <a:prstGeom prst="rect">
            <a:avLst/>
          </a:prstGeom>
          <a:noFill/>
          <a:ln w="9525">
            <a:noFill/>
            <a:miter lim="800000"/>
          </a:ln>
        </p:spPr>
        <p:txBody>
          <a:bodyPr/>
          <a:lstStyle/>
          <a:p>
            <a:pPr marL="365125" indent="-365125" algn="l">
              <a:spcAft>
                <a:spcPct val="50000"/>
              </a:spcAft>
            </a:pPr>
            <a:r>
              <a:rPr lang="en-GB" altLang="zh-CN" sz="2600">
                <a:latin typeface="Tahoma" panose="020B0604030504040204" pitchFamily="34" charset="0"/>
              </a:rPr>
              <a:t>C=O</a:t>
            </a:r>
            <a:endParaRPr lang="en-GB" altLang="zh-CN" sz="2000"/>
          </a:p>
        </p:txBody>
      </p:sp>
      <p:pic>
        <p:nvPicPr>
          <p:cNvPr id="6" name="Picture 13"/>
          <p:cNvPicPr>
            <a:picLocks noChangeAspect="1" noChangeArrowheads="1"/>
          </p:cNvPicPr>
          <p:nvPr/>
        </p:nvPicPr>
        <p:blipFill>
          <a:blip r:embed="rId2"/>
          <a:srcRect/>
          <a:stretch>
            <a:fillRect/>
          </a:stretch>
        </p:blipFill>
        <p:spPr>
          <a:xfrm>
            <a:off x="2551967" y="457200"/>
            <a:ext cx="2808287" cy="1036637"/>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IR spectrum"/>
          <p:cNvPicPr>
            <a:picLocks noChangeAspect="1" noChangeArrowheads="1"/>
          </p:cNvPicPr>
          <p:nvPr/>
        </p:nvPicPr>
        <p:blipFill>
          <a:blip r:embed="rId1"/>
          <a:srcRect/>
          <a:stretch>
            <a:fillRect/>
          </a:stretch>
        </p:blipFill>
        <p:spPr>
          <a:xfrm>
            <a:off x="977814" y="1426691"/>
            <a:ext cx="7358114" cy="5123161"/>
          </a:xfrm>
          <a:prstGeom prst="rect">
            <a:avLst/>
          </a:prstGeom>
          <a:solidFill>
            <a:schemeClr val="bg1"/>
          </a:solidFill>
        </p:spPr>
      </p:pic>
      <p:sp>
        <p:nvSpPr>
          <p:cNvPr id="2" name="Rectangle 2"/>
          <p:cNvSpPr>
            <a:spLocks noChangeArrowheads="1"/>
          </p:cNvSpPr>
          <p:nvPr/>
        </p:nvSpPr>
        <p:spPr bwMode="auto">
          <a:xfrm>
            <a:off x="658754" y="824607"/>
            <a:ext cx="2879725" cy="647700"/>
          </a:xfrm>
          <a:prstGeom prst="rect">
            <a:avLst/>
          </a:prstGeom>
          <a:noFill/>
          <a:ln w="9525">
            <a:noFill/>
            <a:miter lim="800000"/>
          </a:ln>
        </p:spPr>
        <p:txBody>
          <a:bodyPr/>
          <a:lstStyle/>
          <a:p>
            <a:pPr marL="365125" indent="-365125" algn="l">
              <a:spcAft>
                <a:spcPct val="50000"/>
              </a:spcAft>
            </a:pPr>
            <a:r>
              <a:rPr lang="en-GB" altLang="zh-CN" sz="3000" dirty="0">
                <a:latin typeface="Tahoma" panose="020B0604030504040204" pitchFamily="34" charset="0"/>
              </a:rPr>
              <a:t>propanone</a:t>
            </a:r>
            <a:endParaRPr lang="en-GB" altLang="zh-CN" sz="2200" dirty="0"/>
          </a:p>
        </p:txBody>
      </p:sp>
      <p:sp>
        <p:nvSpPr>
          <p:cNvPr id="3" name="Rectangle 3"/>
          <p:cNvSpPr>
            <a:spLocks noChangeArrowheads="1"/>
          </p:cNvSpPr>
          <p:nvPr/>
        </p:nvSpPr>
        <p:spPr bwMode="auto">
          <a:xfrm>
            <a:off x="5621284" y="1973251"/>
            <a:ext cx="504825" cy="3922712"/>
          </a:xfrm>
          <a:prstGeom prst="rect">
            <a:avLst/>
          </a:prstGeom>
          <a:solidFill>
            <a:schemeClr val="accent1">
              <a:alpha val="25098"/>
            </a:schemeClr>
          </a:solidFill>
          <a:ln w="9525">
            <a:solidFill>
              <a:schemeClr val="tx1"/>
            </a:solidFill>
            <a:miter lim="800000"/>
          </a:ln>
        </p:spPr>
        <p:txBody>
          <a:bodyPr wrap="none" anchor="ctr"/>
          <a:lstStyle/>
          <a:p>
            <a:endParaRPr lang="en-US"/>
          </a:p>
        </p:txBody>
      </p:sp>
      <p:sp>
        <p:nvSpPr>
          <p:cNvPr id="4" name="Rectangle 4"/>
          <p:cNvSpPr>
            <a:spLocks noChangeArrowheads="1"/>
          </p:cNvSpPr>
          <p:nvPr/>
        </p:nvSpPr>
        <p:spPr bwMode="auto">
          <a:xfrm>
            <a:off x="4330641" y="4913312"/>
            <a:ext cx="1152525" cy="576263"/>
          </a:xfrm>
          <a:prstGeom prst="rect">
            <a:avLst/>
          </a:prstGeom>
          <a:noFill/>
          <a:ln w="9525">
            <a:noFill/>
            <a:miter lim="800000"/>
          </a:ln>
        </p:spPr>
        <p:txBody>
          <a:bodyPr/>
          <a:lstStyle/>
          <a:p>
            <a:pPr marL="365125" indent="-365125" algn="l">
              <a:spcAft>
                <a:spcPct val="50000"/>
              </a:spcAft>
            </a:pPr>
            <a:r>
              <a:rPr lang="en-GB" altLang="zh-CN" sz="2600">
                <a:latin typeface="Tahoma" panose="020B0604030504040204" pitchFamily="34" charset="0"/>
              </a:rPr>
              <a:t>C=O</a:t>
            </a:r>
            <a:endParaRPr lang="en-GB" altLang="zh-CN" sz="2000"/>
          </a:p>
        </p:txBody>
      </p:sp>
      <p:pic>
        <p:nvPicPr>
          <p:cNvPr id="6" name="Picture 10"/>
          <p:cNvPicPr>
            <a:picLocks noChangeAspect="1" noChangeArrowheads="1"/>
          </p:cNvPicPr>
          <p:nvPr/>
        </p:nvPicPr>
        <p:blipFill>
          <a:blip r:embed="rId2"/>
          <a:srcRect/>
          <a:stretch>
            <a:fillRect/>
          </a:stretch>
        </p:blipFill>
        <p:spPr>
          <a:xfrm>
            <a:off x="2963804" y="304800"/>
            <a:ext cx="2160587" cy="1212850"/>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IR spectrum"/>
          <p:cNvPicPr>
            <a:picLocks noChangeAspect="1" noChangeArrowheads="1"/>
          </p:cNvPicPr>
          <p:nvPr/>
        </p:nvPicPr>
        <p:blipFill>
          <a:blip r:embed="rId1"/>
          <a:srcRect/>
          <a:stretch>
            <a:fillRect/>
          </a:stretch>
        </p:blipFill>
        <p:spPr>
          <a:xfrm>
            <a:off x="608520" y="1547777"/>
            <a:ext cx="7786742" cy="4929223"/>
          </a:xfrm>
          <a:prstGeom prst="rect">
            <a:avLst/>
          </a:prstGeom>
          <a:solidFill>
            <a:schemeClr val="bg1"/>
          </a:solidFill>
        </p:spPr>
      </p:pic>
      <p:sp>
        <p:nvSpPr>
          <p:cNvPr id="2" name="Rectangle 2"/>
          <p:cNvSpPr>
            <a:spLocks noChangeArrowheads="1"/>
          </p:cNvSpPr>
          <p:nvPr/>
        </p:nvSpPr>
        <p:spPr bwMode="auto">
          <a:xfrm>
            <a:off x="503774" y="920750"/>
            <a:ext cx="3168650" cy="647700"/>
          </a:xfrm>
          <a:prstGeom prst="rect">
            <a:avLst/>
          </a:prstGeom>
          <a:noFill/>
          <a:ln w="9525">
            <a:noFill/>
            <a:miter lim="800000"/>
          </a:ln>
        </p:spPr>
        <p:txBody>
          <a:bodyPr/>
          <a:lstStyle/>
          <a:p>
            <a:pPr marL="365125" indent="-365125" algn="l">
              <a:spcAft>
                <a:spcPct val="50000"/>
              </a:spcAft>
            </a:pPr>
            <a:r>
              <a:rPr lang="en-GB" altLang="zh-CN" sz="3000" dirty="0">
                <a:latin typeface="Tahoma" panose="020B0604030504040204" pitchFamily="34" charset="0"/>
              </a:rPr>
              <a:t>methyl ethanoate</a:t>
            </a:r>
            <a:endParaRPr lang="en-GB" altLang="zh-CN" sz="2200" dirty="0"/>
          </a:p>
        </p:txBody>
      </p:sp>
      <p:sp>
        <p:nvSpPr>
          <p:cNvPr id="3" name="Rectangle 3"/>
          <p:cNvSpPr>
            <a:spLocks noChangeArrowheads="1"/>
          </p:cNvSpPr>
          <p:nvPr/>
        </p:nvSpPr>
        <p:spPr bwMode="auto">
          <a:xfrm>
            <a:off x="5472649" y="1963717"/>
            <a:ext cx="431800" cy="3887788"/>
          </a:xfrm>
          <a:prstGeom prst="rect">
            <a:avLst/>
          </a:prstGeom>
          <a:solidFill>
            <a:schemeClr val="accent1">
              <a:alpha val="25098"/>
            </a:schemeClr>
          </a:solidFill>
          <a:ln w="9525">
            <a:solidFill>
              <a:schemeClr val="tx1"/>
            </a:solidFill>
            <a:miter lim="800000"/>
          </a:ln>
        </p:spPr>
        <p:txBody>
          <a:bodyPr wrap="none" anchor="ctr"/>
          <a:lstStyle/>
          <a:p>
            <a:endParaRPr lang="en-US"/>
          </a:p>
        </p:txBody>
      </p:sp>
      <p:sp>
        <p:nvSpPr>
          <p:cNvPr id="4" name="Rectangle 4"/>
          <p:cNvSpPr>
            <a:spLocks noChangeArrowheads="1"/>
          </p:cNvSpPr>
          <p:nvPr/>
        </p:nvSpPr>
        <p:spPr bwMode="auto">
          <a:xfrm>
            <a:off x="4464586" y="4916467"/>
            <a:ext cx="1009650" cy="576263"/>
          </a:xfrm>
          <a:prstGeom prst="rect">
            <a:avLst/>
          </a:prstGeom>
          <a:noFill/>
          <a:ln w="9525">
            <a:noFill/>
            <a:miter lim="800000"/>
          </a:ln>
        </p:spPr>
        <p:txBody>
          <a:bodyPr/>
          <a:lstStyle/>
          <a:p>
            <a:pPr marL="365125" indent="-365125" algn="l">
              <a:spcAft>
                <a:spcPct val="50000"/>
              </a:spcAft>
            </a:pPr>
            <a:r>
              <a:rPr lang="en-GB" altLang="zh-CN" sz="2600">
                <a:latin typeface="Tahoma" panose="020B0604030504040204" pitchFamily="34" charset="0"/>
              </a:rPr>
              <a:t>C=O</a:t>
            </a:r>
            <a:endParaRPr lang="en-GB" altLang="zh-CN" sz="2000"/>
          </a:p>
        </p:txBody>
      </p:sp>
      <p:pic>
        <p:nvPicPr>
          <p:cNvPr id="6" name="Picture 10"/>
          <p:cNvPicPr>
            <a:picLocks noChangeAspect="1" noChangeArrowheads="1"/>
          </p:cNvPicPr>
          <p:nvPr/>
        </p:nvPicPr>
        <p:blipFill>
          <a:blip r:embed="rId2"/>
          <a:srcRect/>
          <a:stretch>
            <a:fillRect/>
          </a:stretch>
        </p:blipFill>
        <p:spPr>
          <a:xfrm>
            <a:off x="4104224" y="307955"/>
            <a:ext cx="2952750" cy="1306512"/>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IR spectrum"/>
          <p:cNvPicPr>
            <a:picLocks noChangeAspect="1" noChangeArrowheads="1"/>
          </p:cNvPicPr>
          <p:nvPr/>
        </p:nvPicPr>
        <p:blipFill>
          <a:blip r:embed="rId1"/>
          <a:srcRect/>
          <a:stretch>
            <a:fillRect/>
          </a:stretch>
        </p:blipFill>
        <p:spPr>
          <a:xfrm>
            <a:off x="983866" y="1692202"/>
            <a:ext cx="7429552" cy="4857784"/>
          </a:xfrm>
          <a:prstGeom prst="rect">
            <a:avLst/>
          </a:prstGeom>
          <a:solidFill>
            <a:schemeClr val="bg1"/>
          </a:solidFill>
        </p:spPr>
      </p:pic>
      <p:sp>
        <p:nvSpPr>
          <p:cNvPr id="2" name="Rectangle 2"/>
          <p:cNvSpPr>
            <a:spLocks noChangeArrowheads="1"/>
          </p:cNvSpPr>
          <p:nvPr/>
        </p:nvSpPr>
        <p:spPr bwMode="auto">
          <a:xfrm>
            <a:off x="736244" y="1096170"/>
            <a:ext cx="2879725" cy="647700"/>
          </a:xfrm>
          <a:prstGeom prst="rect">
            <a:avLst/>
          </a:prstGeom>
          <a:noFill/>
          <a:ln w="9525">
            <a:noFill/>
            <a:miter lim="800000"/>
          </a:ln>
        </p:spPr>
        <p:txBody>
          <a:bodyPr/>
          <a:lstStyle/>
          <a:p>
            <a:pPr marL="365125" indent="-365125" algn="l">
              <a:spcAft>
                <a:spcPct val="50000"/>
              </a:spcAft>
            </a:pPr>
            <a:r>
              <a:rPr lang="en-GB" altLang="zh-CN" sz="3000" dirty="0">
                <a:latin typeface="Tahoma" panose="020B0604030504040204" pitchFamily="34" charset="0"/>
              </a:rPr>
              <a:t>ethanoic acid</a:t>
            </a:r>
            <a:endParaRPr lang="en-GB" altLang="zh-CN" sz="2200" dirty="0"/>
          </a:p>
        </p:txBody>
      </p:sp>
      <p:sp>
        <p:nvSpPr>
          <p:cNvPr id="3" name="Rectangle 3"/>
          <p:cNvSpPr>
            <a:spLocks noChangeArrowheads="1"/>
          </p:cNvSpPr>
          <p:nvPr/>
        </p:nvSpPr>
        <p:spPr bwMode="auto">
          <a:xfrm>
            <a:off x="5555898" y="2049392"/>
            <a:ext cx="504825" cy="3887788"/>
          </a:xfrm>
          <a:prstGeom prst="rect">
            <a:avLst/>
          </a:prstGeom>
          <a:solidFill>
            <a:schemeClr val="accent1">
              <a:alpha val="25098"/>
            </a:schemeClr>
          </a:solidFill>
          <a:ln w="9525">
            <a:solidFill>
              <a:schemeClr val="tx1"/>
            </a:solidFill>
            <a:miter lim="800000"/>
          </a:ln>
        </p:spPr>
        <p:txBody>
          <a:bodyPr wrap="none" anchor="ctr"/>
          <a:lstStyle/>
          <a:p>
            <a:endParaRPr lang="en-US"/>
          </a:p>
        </p:txBody>
      </p:sp>
      <p:sp>
        <p:nvSpPr>
          <p:cNvPr id="4" name="Rectangle 4"/>
          <p:cNvSpPr>
            <a:spLocks noChangeArrowheads="1"/>
          </p:cNvSpPr>
          <p:nvPr/>
        </p:nvSpPr>
        <p:spPr bwMode="auto">
          <a:xfrm>
            <a:off x="4697056" y="5060891"/>
            <a:ext cx="1009650" cy="576263"/>
          </a:xfrm>
          <a:prstGeom prst="rect">
            <a:avLst/>
          </a:prstGeom>
          <a:noFill/>
          <a:ln w="9525">
            <a:noFill/>
            <a:miter lim="800000"/>
          </a:ln>
        </p:spPr>
        <p:txBody>
          <a:bodyPr/>
          <a:lstStyle/>
          <a:p>
            <a:pPr marL="365125" indent="-365125" algn="l">
              <a:spcAft>
                <a:spcPct val="50000"/>
              </a:spcAft>
            </a:pPr>
            <a:r>
              <a:rPr lang="en-GB" altLang="zh-CN" sz="2600">
                <a:latin typeface="Tahoma" panose="020B0604030504040204" pitchFamily="34" charset="0"/>
              </a:rPr>
              <a:t>C=O</a:t>
            </a:r>
            <a:endParaRPr lang="en-GB" altLang="zh-CN" sz="2000"/>
          </a:p>
        </p:txBody>
      </p:sp>
      <p:pic>
        <p:nvPicPr>
          <p:cNvPr id="6" name="Picture 6"/>
          <p:cNvPicPr>
            <a:picLocks noChangeAspect="1" noChangeArrowheads="1"/>
          </p:cNvPicPr>
          <p:nvPr/>
        </p:nvPicPr>
        <p:blipFill>
          <a:blip r:embed="rId2"/>
          <a:srcRect/>
          <a:stretch>
            <a:fillRect/>
          </a:stretch>
        </p:blipFill>
        <p:spPr>
          <a:xfrm>
            <a:off x="3473094" y="452379"/>
            <a:ext cx="2519362" cy="1223962"/>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7500" y="304800"/>
            <a:ext cx="8431212" cy="914400"/>
          </a:xfrm>
        </p:spPr>
        <p:txBody>
          <a:bodyPr>
            <a:normAutofit/>
          </a:bodyPr>
          <a:lstStyle/>
          <a:p>
            <a:r>
              <a:rPr lang="en-GB" altLang="zh-CN" sz="3600" b="1" dirty="0">
                <a:solidFill>
                  <a:srgbClr val="AC0000"/>
                </a:solidFill>
                <a:latin typeface="Tahoma" panose="020B0604030504040204" pitchFamily="34" charset="0"/>
              </a:rPr>
              <a:t>Below 1500 cm</a:t>
            </a:r>
            <a:r>
              <a:rPr lang="en-GB" altLang="zh-CN" sz="3600" b="1" baseline="30000" dirty="0">
                <a:solidFill>
                  <a:srgbClr val="AC0000"/>
                </a:solidFill>
                <a:latin typeface="Tahoma" panose="020B0604030504040204" pitchFamily="34" charset="0"/>
              </a:rPr>
              <a:t>-1</a:t>
            </a:r>
            <a:r>
              <a:rPr lang="en-GB" altLang="zh-CN" sz="3600" b="1" dirty="0">
                <a:solidFill>
                  <a:srgbClr val="AC0000"/>
                </a:solidFill>
                <a:latin typeface="Tahoma" panose="020B0604030504040204" pitchFamily="34" charset="0"/>
              </a:rPr>
              <a:t> – “Fingerprint”</a:t>
            </a:r>
            <a:endParaRPr lang="zh-CN" altLang="en-US" dirty="0">
              <a:solidFill>
                <a:srgbClr val="AC0000"/>
              </a:solidFill>
            </a:endParaRPr>
          </a:p>
        </p:txBody>
      </p:sp>
      <p:sp>
        <p:nvSpPr>
          <p:cNvPr id="3" name="内容占位符 2"/>
          <p:cNvSpPr>
            <a:spLocks noGrp="1"/>
          </p:cNvSpPr>
          <p:nvPr>
            <p:ph idx="1"/>
          </p:nvPr>
        </p:nvSpPr>
        <p:spPr>
          <a:xfrm>
            <a:off x="304800" y="1371600"/>
            <a:ext cx="8229600" cy="5364163"/>
          </a:xfrm>
        </p:spPr>
        <p:txBody>
          <a:bodyPr>
            <a:normAutofit/>
          </a:bodyPr>
          <a:lstStyle/>
          <a:p>
            <a:r>
              <a:rPr lang="en-GB" altLang="zh-CN" dirty="0"/>
              <a:t>Complicated and contains many signals – picking out functional group signals difficult.  </a:t>
            </a:r>
            <a:endParaRPr lang="en-GB" altLang="zh-CN" dirty="0"/>
          </a:p>
          <a:p>
            <a:r>
              <a:rPr lang="en-GB" altLang="zh-CN" dirty="0"/>
              <a:t>This part of the spectrum is unique for every compound, and so can be used as a "fingerprint".  </a:t>
            </a:r>
            <a:endParaRPr lang="en-GB" altLang="zh-CN" dirty="0"/>
          </a:p>
          <a:p>
            <a:r>
              <a:rPr lang="en-GB" altLang="zh-CN" dirty="0"/>
              <a:t>A comparison of the "fingerprint" with standard spectra in a database library can be used to identify an unknown compound</a:t>
            </a:r>
            <a:endParaRPr lang="en-GB"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8.png"/>
          <p:cNvPicPr>
            <a:picLocks noChangeAspect="1"/>
          </p:cNvPicPr>
          <p:nvPr/>
        </p:nvPicPr>
        <p:blipFill rotWithShape="1">
          <a:blip r:embed="rId1">
            <a:extLst>
              <a:ext uri="{28A0092B-C50C-407E-A947-70E740481C1C}">
                <a14:useLocalDpi xmlns:a14="http://schemas.microsoft.com/office/drawing/2010/main" val="0"/>
              </a:ext>
            </a:extLst>
          </a:blip>
          <a:srcRect b="13121"/>
          <a:stretch>
            <a:fillRect/>
          </a:stretch>
        </p:blipFill>
        <p:spPr>
          <a:xfrm>
            <a:off x="1219200" y="369093"/>
            <a:ext cx="5959185" cy="3217511"/>
          </a:xfrm>
          <a:prstGeom prst="rect">
            <a:avLst/>
          </a:prstGeom>
        </p:spPr>
      </p:pic>
      <p:sp>
        <p:nvSpPr>
          <p:cNvPr id="3" name="TextBox 2"/>
          <p:cNvSpPr txBox="1"/>
          <p:nvPr/>
        </p:nvSpPr>
        <p:spPr>
          <a:xfrm>
            <a:off x="313444" y="3614678"/>
            <a:ext cx="8754356" cy="2862322"/>
          </a:xfrm>
          <a:prstGeom prst="rect">
            <a:avLst/>
          </a:prstGeom>
          <a:noFill/>
        </p:spPr>
        <p:txBody>
          <a:bodyPr wrap="square" rtlCol="0">
            <a:spAutoFit/>
          </a:bodyPr>
          <a:lstStyle/>
          <a:p>
            <a:r>
              <a:rPr lang="en-US" sz="2000" dirty="0"/>
              <a:t>A: Convert substance in vapor phase by heating</a:t>
            </a:r>
            <a:endParaRPr lang="en-US" sz="2000" dirty="0"/>
          </a:p>
          <a:p>
            <a:r>
              <a:rPr lang="en-US" sz="2000" dirty="0"/>
              <a:t>B: Turn atom/molecules into positive ions by electron bombardment</a:t>
            </a:r>
            <a:endParaRPr lang="en-US" sz="2000" dirty="0"/>
          </a:p>
          <a:p>
            <a:r>
              <a:rPr lang="en-US" sz="2000" dirty="0"/>
              <a:t>C: Accelerate positive ions by electrical field</a:t>
            </a:r>
            <a:endParaRPr lang="en-US" sz="2000" dirty="0"/>
          </a:p>
          <a:p>
            <a:r>
              <a:rPr lang="en-US" sz="2000" dirty="0"/>
              <a:t>D: Deflect ions by magnetic field: lighter the particle and the bigger the charge, the greater the deflection (deflection depends on m/z ratio)</a:t>
            </a:r>
            <a:endParaRPr lang="en-US" sz="2000" dirty="0"/>
          </a:p>
          <a:p>
            <a:r>
              <a:rPr lang="en-US" sz="2000" dirty="0"/>
              <a:t>E: Detector record ions of a particular mass: greater the number of  particles the greater the signal</a:t>
            </a:r>
            <a:endParaRPr lang="en-US" sz="2000" dirty="0"/>
          </a:p>
          <a:p>
            <a:r>
              <a:rPr lang="en-US" sz="2000" dirty="0"/>
              <a:t>F: High vacuum maintained by a pump preventing sample particles colliding w/ other particle</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0" y="1228725"/>
            <a:ext cx="9144000" cy="0"/>
          </a:xfrm>
          <a:prstGeom prst="rect">
            <a:avLst/>
          </a:prstGeom>
          <a:noFill/>
          <a:ln w="9525">
            <a:noFill/>
            <a:miter lim="800000"/>
          </a:ln>
        </p:spPr>
        <p:txBody>
          <a:bodyPr wrap="none" anchor="ctr">
            <a:spAutoFit/>
          </a:bodyPr>
          <a:lstStyle/>
          <a:p>
            <a:endParaRPr lang="en-US"/>
          </a:p>
        </p:txBody>
      </p:sp>
      <p:grpSp>
        <p:nvGrpSpPr>
          <p:cNvPr id="2" name="Group 3"/>
          <p:cNvGrpSpPr/>
          <p:nvPr/>
        </p:nvGrpSpPr>
        <p:grpSpPr bwMode="auto">
          <a:xfrm>
            <a:off x="549196" y="1282146"/>
            <a:ext cx="8137525" cy="5257800"/>
            <a:chOff x="385" y="300"/>
            <a:chExt cx="5126" cy="3312"/>
          </a:xfrm>
        </p:grpSpPr>
        <p:pic>
          <p:nvPicPr>
            <p:cNvPr id="24586" name="Picture 4" descr="http://www.aist.go.jp/RIODB/db004/img/ir/NIDA21941.gif?sdbsno=1300"/>
            <p:cNvPicPr>
              <a:picLocks noChangeAspect="1" noChangeArrowheads="1"/>
            </p:cNvPicPr>
            <p:nvPr/>
          </p:nvPicPr>
          <p:blipFill>
            <a:blip r:embed="rId1" r:link="rId2"/>
            <a:srcRect t="16455"/>
            <a:stretch>
              <a:fillRect/>
            </a:stretch>
          </p:blipFill>
          <p:spPr bwMode="auto">
            <a:xfrm>
              <a:off x="385" y="300"/>
              <a:ext cx="5126" cy="3312"/>
            </a:xfrm>
            <a:prstGeom prst="rect">
              <a:avLst/>
            </a:prstGeom>
            <a:noFill/>
            <a:ln w="9525">
              <a:noFill/>
              <a:miter lim="800000"/>
              <a:headEnd/>
              <a:tailEnd/>
            </a:ln>
          </p:spPr>
        </p:pic>
        <p:pic>
          <p:nvPicPr>
            <p:cNvPr id="24587" name="Picture 5"/>
            <p:cNvPicPr>
              <a:picLocks noChangeAspect="1" noChangeArrowheads="1"/>
            </p:cNvPicPr>
            <p:nvPr/>
          </p:nvPicPr>
          <p:blipFill>
            <a:blip r:embed="rId3"/>
            <a:srcRect/>
            <a:stretch>
              <a:fillRect/>
            </a:stretch>
          </p:blipFill>
          <p:spPr bwMode="auto">
            <a:xfrm>
              <a:off x="3334" y="3067"/>
              <a:ext cx="1678" cy="384"/>
            </a:xfrm>
            <a:prstGeom prst="rect">
              <a:avLst/>
            </a:prstGeom>
            <a:noFill/>
            <a:ln w="9525">
              <a:noFill/>
              <a:miter lim="800000"/>
              <a:headEnd/>
              <a:tailEnd/>
            </a:ln>
          </p:spPr>
        </p:pic>
      </p:grpSp>
      <p:grpSp>
        <p:nvGrpSpPr>
          <p:cNvPr id="3" name="Group 6"/>
          <p:cNvGrpSpPr/>
          <p:nvPr/>
        </p:nvGrpSpPr>
        <p:grpSpPr bwMode="auto">
          <a:xfrm>
            <a:off x="1414383" y="1355171"/>
            <a:ext cx="5470525" cy="3671888"/>
            <a:chOff x="930" y="255"/>
            <a:chExt cx="3446" cy="2449"/>
          </a:xfrm>
        </p:grpSpPr>
        <p:sp>
          <p:nvSpPr>
            <p:cNvPr id="24584" name="Rectangle 7"/>
            <p:cNvSpPr>
              <a:spLocks noChangeArrowheads="1"/>
            </p:cNvSpPr>
            <p:nvPr/>
          </p:nvSpPr>
          <p:spPr bwMode="auto">
            <a:xfrm>
              <a:off x="930" y="255"/>
              <a:ext cx="589" cy="2449"/>
            </a:xfrm>
            <a:prstGeom prst="rect">
              <a:avLst/>
            </a:prstGeom>
            <a:solidFill>
              <a:srgbClr val="FFFF00">
                <a:alpha val="25098"/>
              </a:srgbClr>
            </a:solidFill>
            <a:ln w="9525">
              <a:solidFill>
                <a:schemeClr val="tx1"/>
              </a:solidFill>
              <a:prstDash val="dash"/>
              <a:miter lim="800000"/>
            </a:ln>
          </p:spPr>
          <p:txBody>
            <a:bodyPr wrap="none" anchor="ctr"/>
            <a:lstStyle/>
            <a:p>
              <a:endParaRPr lang="en-US"/>
            </a:p>
          </p:txBody>
        </p:sp>
        <p:sp>
          <p:nvSpPr>
            <p:cNvPr id="24585" name="Rectangle 8"/>
            <p:cNvSpPr>
              <a:spLocks noChangeArrowheads="1"/>
            </p:cNvSpPr>
            <p:nvPr/>
          </p:nvSpPr>
          <p:spPr bwMode="auto">
            <a:xfrm>
              <a:off x="4105" y="255"/>
              <a:ext cx="271" cy="2449"/>
            </a:xfrm>
            <a:prstGeom prst="rect">
              <a:avLst/>
            </a:prstGeom>
            <a:solidFill>
              <a:srgbClr val="FFFF00">
                <a:alpha val="25098"/>
              </a:srgbClr>
            </a:solidFill>
            <a:ln w="9525">
              <a:solidFill>
                <a:schemeClr val="tx1"/>
              </a:solidFill>
              <a:prstDash val="dash"/>
              <a:miter lim="800000"/>
            </a:ln>
          </p:spPr>
          <p:txBody>
            <a:bodyPr wrap="none" anchor="ctr"/>
            <a:lstStyle/>
            <a:p>
              <a:endParaRPr lang="en-US"/>
            </a:p>
          </p:txBody>
        </p:sp>
      </p:grpSp>
      <p:grpSp>
        <p:nvGrpSpPr>
          <p:cNvPr id="4" name="Group 9"/>
          <p:cNvGrpSpPr/>
          <p:nvPr/>
        </p:nvGrpSpPr>
        <p:grpSpPr bwMode="auto">
          <a:xfrm>
            <a:off x="2206546" y="4739721"/>
            <a:ext cx="5183187" cy="1079500"/>
            <a:chOff x="1429" y="2478"/>
            <a:chExt cx="3265" cy="680"/>
          </a:xfrm>
        </p:grpSpPr>
        <p:sp>
          <p:nvSpPr>
            <p:cNvPr id="24582" name="Line 10"/>
            <p:cNvSpPr>
              <a:spLocks noChangeShapeType="1"/>
            </p:cNvSpPr>
            <p:nvPr/>
          </p:nvSpPr>
          <p:spPr bwMode="auto">
            <a:xfrm flipH="1" flipV="1">
              <a:off x="1429" y="2478"/>
              <a:ext cx="3265" cy="680"/>
            </a:xfrm>
            <a:prstGeom prst="line">
              <a:avLst/>
            </a:prstGeom>
            <a:noFill/>
            <a:ln w="9525">
              <a:solidFill>
                <a:schemeClr val="tx1"/>
              </a:solidFill>
              <a:round/>
              <a:tailEnd type="triangle" w="med" len="med"/>
            </a:ln>
          </p:spPr>
          <p:txBody>
            <a:bodyPr/>
            <a:lstStyle/>
            <a:p>
              <a:endParaRPr lang="zh-CN" altLang="en-US"/>
            </a:p>
          </p:txBody>
        </p:sp>
        <p:sp>
          <p:nvSpPr>
            <p:cNvPr id="24583" name="Line 11"/>
            <p:cNvSpPr>
              <a:spLocks noChangeShapeType="1"/>
            </p:cNvSpPr>
            <p:nvPr/>
          </p:nvSpPr>
          <p:spPr bwMode="auto">
            <a:xfrm flipH="1" flipV="1">
              <a:off x="4241" y="2478"/>
              <a:ext cx="91" cy="680"/>
            </a:xfrm>
            <a:prstGeom prst="line">
              <a:avLst/>
            </a:prstGeom>
            <a:noFill/>
            <a:ln w="9525">
              <a:solidFill>
                <a:schemeClr val="tx1"/>
              </a:solidFill>
              <a:round/>
              <a:tailEnd type="triangle" w="med" len="med"/>
            </a:ln>
          </p:spPr>
          <p:txBody>
            <a:bodyPr/>
            <a:lstStyle/>
            <a:p>
              <a:endParaRPr lang="zh-CN" altLang="en-US"/>
            </a:p>
          </p:txBody>
        </p:sp>
      </p:grpSp>
      <p:sp>
        <p:nvSpPr>
          <p:cNvPr id="12" name="TextBox 11"/>
          <p:cNvSpPr txBox="1"/>
          <p:nvPr/>
        </p:nvSpPr>
        <p:spPr>
          <a:xfrm>
            <a:off x="549196" y="604434"/>
            <a:ext cx="2601803" cy="523220"/>
          </a:xfrm>
          <a:prstGeom prst="rect">
            <a:avLst/>
          </a:prstGeom>
          <a:solidFill>
            <a:schemeClr val="accent3"/>
          </a:solidFill>
        </p:spPr>
        <p:txBody>
          <a:bodyPr wrap="none" rtlCol="0">
            <a:spAutoFit/>
          </a:bodyPr>
          <a:lstStyle/>
          <a:p>
            <a:r>
              <a:rPr lang="en-US" altLang="zh-CN" sz="2800" dirty="0">
                <a:solidFill>
                  <a:schemeClr val="bg1"/>
                </a:solidFill>
              </a:rPr>
              <a:t>More practice</a:t>
            </a:r>
            <a:endParaRPr lang="zh-CN" altLang="en-US" sz="28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www.aist.go.jp/RIODB/db004/img/ir/NIDA59922.gif?sdbsno=1212"/>
          <p:cNvPicPr>
            <a:picLocks noChangeAspect="1" noChangeArrowheads="1"/>
          </p:cNvPicPr>
          <p:nvPr/>
        </p:nvPicPr>
        <p:blipFill>
          <a:blip r:embed="rId1" r:link="rId2"/>
          <a:srcRect t="16275"/>
          <a:stretch>
            <a:fillRect/>
          </a:stretch>
        </p:blipFill>
        <p:spPr bwMode="auto">
          <a:xfrm>
            <a:off x="385842" y="931745"/>
            <a:ext cx="8424863" cy="5456237"/>
          </a:xfrm>
          <a:prstGeom prst="rect">
            <a:avLst/>
          </a:prstGeom>
          <a:noFill/>
          <a:ln w="9525">
            <a:noFill/>
            <a:miter lim="800000"/>
            <a:headEnd/>
            <a:tailEnd/>
          </a:ln>
        </p:spPr>
      </p:pic>
      <p:sp>
        <p:nvSpPr>
          <p:cNvPr id="25603" name="Rectangle 3"/>
          <p:cNvSpPr>
            <a:spLocks noChangeArrowheads="1"/>
          </p:cNvSpPr>
          <p:nvPr/>
        </p:nvSpPr>
        <p:spPr bwMode="auto">
          <a:xfrm>
            <a:off x="61992" y="1755657"/>
            <a:ext cx="9144000" cy="0"/>
          </a:xfrm>
          <a:prstGeom prst="rect">
            <a:avLst/>
          </a:prstGeom>
          <a:noFill/>
          <a:ln w="9525">
            <a:noFill/>
            <a:miter lim="800000"/>
          </a:ln>
        </p:spPr>
        <p:txBody>
          <a:bodyPr wrap="none" anchor="ctr">
            <a:spAutoFit/>
          </a:bodyPr>
          <a:lstStyle/>
          <a:p>
            <a:endParaRPr lang="en-US"/>
          </a:p>
        </p:txBody>
      </p:sp>
      <p:grpSp>
        <p:nvGrpSpPr>
          <p:cNvPr id="2" name="Group 4"/>
          <p:cNvGrpSpPr/>
          <p:nvPr/>
        </p:nvGrpSpPr>
        <p:grpSpPr bwMode="auto">
          <a:xfrm>
            <a:off x="1320880" y="1003182"/>
            <a:ext cx="5543550" cy="3816350"/>
            <a:chOff x="793" y="255"/>
            <a:chExt cx="3492" cy="2540"/>
          </a:xfrm>
        </p:grpSpPr>
        <p:sp>
          <p:nvSpPr>
            <p:cNvPr id="25609" name="Rectangle 5"/>
            <p:cNvSpPr>
              <a:spLocks noChangeArrowheads="1"/>
            </p:cNvSpPr>
            <p:nvPr/>
          </p:nvSpPr>
          <p:spPr bwMode="auto">
            <a:xfrm>
              <a:off x="793" y="255"/>
              <a:ext cx="545" cy="2540"/>
            </a:xfrm>
            <a:prstGeom prst="rect">
              <a:avLst/>
            </a:prstGeom>
            <a:solidFill>
              <a:srgbClr val="FFFF00">
                <a:alpha val="25098"/>
              </a:srgbClr>
            </a:solidFill>
            <a:ln w="9525">
              <a:solidFill>
                <a:schemeClr val="tx1"/>
              </a:solidFill>
              <a:prstDash val="dash"/>
              <a:miter lim="800000"/>
            </a:ln>
          </p:spPr>
          <p:txBody>
            <a:bodyPr wrap="none" anchor="ctr"/>
            <a:lstStyle/>
            <a:p>
              <a:endParaRPr lang="en-US"/>
            </a:p>
          </p:txBody>
        </p:sp>
        <p:sp>
          <p:nvSpPr>
            <p:cNvPr id="25610" name="Rectangle 6"/>
            <p:cNvSpPr>
              <a:spLocks noChangeArrowheads="1"/>
            </p:cNvSpPr>
            <p:nvPr/>
          </p:nvSpPr>
          <p:spPr bwMode="auto">
            <a:xfrm>
              <a:off x="4059" y="255"/>
              <a:ext cx="226" cy="2540"/>
            </a:xfrm>
            <a:prstGeom prst="rect">
              <a:avLst/>
            </a:prstGeom>
            <a:solidFill>
              <a:srgbClr val="FFFF00">
                <a:alpha val="25098"/>
              </a:srgbClr>
            </a:solidFill>
            <a:ln w="9525">
              <a:solidFill>
                <a:schemeClr val="tx1"/>
              </a:solidFill>
              <a:prstDash val="dash"/>
              <a:miter lim="800000"/>
            </a:ln>
          </p:spPr>
          <p:txBody>
            <a:bodyPr wrap="none" anchor="ctr"/>
            <a:lstStyle/>
            <a:p>
              <a:endParaRPr lang="en-US"/>
            </a:p>
          </p:txBody>
        </p:sp>
      </p:grpSp>
      <p:grpSp>
        <p:nvGrpSpPr>
          <p:cNvPr id="3" name="Group 7"/>
          <p:cNvGrpSpPr/>
          <p:nvPr/>
        </p:nvGrpSpPr>
        <p:grpSpPr bwMode="auto">
          <a:xfrm>
            <a:off x="1970167" y="4603632"/>
            <a:ext cx="6192838" cy="1152525"/>
            <a:chOff x="1202" y="2568"/>
            <a:chExt cx="3901" cy="726"/>
          </a:xfrm>
        </p:grpSpPr>
        <p:sp>
          <p:nvSpPr>
            <p:cNvPr id="25607" name="Line 8"/>
            <p:cNvSpPr>
              <a:spLocks noChangeShapeType="1"/>
            </p:cNvSpPr>
            <p:nvPr/>
          </p:nvSpPr>
          <p:spPr bwMode="auto">
            <a:xfrm flipH="1" flipV="1">
              <a:off x="1202" y="2568"/>
              <a:ext cx="3901" cy="681"/>
            </a:xfrm>
            <a:prstGeom prst="line">
              <a:avLst/>
            </a:prstGeom>
            <a:noFill/>
            <a:ln w="9525">
              <a:solidFill>
                <a:schemeClr val="tx1"/>
              </a:solidFill>
              <a:round/>
              <a:tailEnd type="triangle" w="med" len="med"/>
            </a:ln>
          </p:spPr>
          <p:txBody>
            <a:bodyPr/>
            <a:lstStyle/>
            <a:p>
              <a:endParaRPr lang="zh-CN" altLang="en-US"/>
            </a:p>
          </p:txBody>
        </p:sp>
        <p:sp>
          <p:nvSpPr>
            <p:cNvPr id="25608" name="Line 9"/>
            <p:cNvSpPr>
              <a:spLocks noChangeShapeType="1"/>
            </p:cNvSpPr>
            <p:nvPr/>
          </p:nvSpPr>
          <p:spPr bwMode="auto">
            <a:xfrm flipH="1" flipV="1">
              <a:off x="4195" y="2614"/>
              <a:ext cx="590" cy="680"/>
            </a:xfrm>
            <a:prstGeom prst="line">
              <a:avLst/>
            </a:prstGeom>
            <a:noFill/>
            <a:ln w="9525">
              <a:solidFill>
                <a:schemeClr val="tx1"/>
              </a:solidFill>
              <a:round/>
              <a:tailEnd type="triangle" w="med" len="med"/>
            </a:ln>
          </p:spPr>
          <p:txBody>
            <a:bodyPr/>
            <a:lstStyle/>
            <a:p>
              <a:endParaRPr lang="zh-CN" altLang="en-US"/>
            </a:p>
          </p:txBody>
        </p:sp>
      </p:grpSp>
      <p:sp>
        <p:nvSpPr>
          <p:cNvPr id="25606" name="Rectangle 10"/>
          <p:cNvSpPr>
            <a:spLocks noChangeArrowheads="1"/>
          </p:cNvSpPr>
          <p:nvPr/>
        </p:nvSpPr>
        <p:spPr bwMode="auto">
          <a:xfrm>
            <a:off x="61992" y="1750895"/>
            <a:ext cx="9144000" cy="0"/>
          </a:xfrm>
          <a:prstGeom prst="rect">
            <a:avLst/>
          </a:prstGeom>
          <a:noFill/>
          <a:ln w="9525">
            <a:noFill/>
            <a:miter lim="800000"/>
          </a:ln>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www.aist.go.jp/RIODB/db004/img/ir/NIDA4700.gif?sdbsno=507"/>
          <p:cNvPicPr>
            <a:picLocks noChangeAspect="1" noChangeArrowheads="1"/>
          </p:cNvPicPr>
          <p:nvPr/>
        </p:nvPicPr>
        <p:blipFill>
          <a:blip r:embed="rId1" r:link="rId2"/>
          <a:srcRect t="16275"/>
          <a:stretch>
            <a:fillRect/>
          </a:stretch>
        </p:blipFill>
        <p:spPr bwMode="auto">
          <a:xfrm>
            <a:off x="354846" y="792263"/>
            <a:ext cx="8424863" cy="5456237"/>
          </a:xfrm>
          <a:prstGeom prst="rect">
            <a:avLst/>
          </a:prstGeom>
          <a:noFill/>
          <a:ln w="9525">
            <a:noFill/>
            <a:miter lim="800000"/>
            <a:headEnd/>
            <a:tailEnd/>
          </a:ln>
        </p:spPr>
      </p:pic>
      <p:sp>
        <p:nvSpPr>
          <p:cNvPr id="26627" name="Rectangle 3"/>
          <p:cNvSpPr>
            <a:spLocks noChangeArrowheads="1"/>
          </p:cNvSpPr>
          <p:nvPr/>
        </p:nvSpPr>
        <p:spPr bwMode="auto">
          <a:xfrm>
            <a:off x="30996" y="1616175"/>
            <a:ext cx="9144000" cy="0"/>
          </a:xfrm>
          <a:prstGeom prst="rect">
            <a:avLst/>
          </a:prstGeom>
          <a:noFill/>
          <a:ln w="9525">
            <a:noFill/>
            <a:miter lim="800000"/>
          </a:ln>
        </p:spPr>
        <p:txBody>
          <a:bodyPr wrap="none" anchor="ctr">
            <a:spAutoFit/>
          </a:bodyPr>
          <a:lstStyle/>
          <a:p>
            <a:endParaRPr lang="en-US"/>
          </a:p>
        </p:txBody>
      </p:sp>
      <p:grpSp>
        <p:nvGrpSpPr>
          <p:cNvPr id="2" name="Group 4"/>
          <p:cNvGrpSpPr/>
          <p:nvPr/>
        </p:nvGrpSpPr>
        <p:grpSpPr bwMode="auto">
          <a:xfrm>
            <a:off x="1289884" y="863700"/>
            <a:ext cx="5400675" cy="3816350"/>
            <a:chOff x="793" y="255"/>
            <a:chExt cx="3402" cy="2540"/>
          </a:xfrm>
        </p:grpSpPr>
        <p:sp>
          <p:nvSpPr>
            <p:cNvPr id="26634" name="Rectangle 5"/>
            <p:cNvSpPr>
              <a:spLocks noChangeArrowheads="1"/>
            </p:cNvSpPr>
            <p:nvPr/>
          </p:nvSpPr>
          <p:spPr bwMode="auto">
            <a:xfrm>
              <a:off x="793" y="255"/>
              <a:ext cx="545" cy="2540"/>
            </a:xfrm>
            <a:prstGeom prst="rect">
              <a:avLst/>
            </a:prstGeom>
            <a:solidFill>
              <a:srgbClr val="FFFF00">
                <a:alpha val="25098"/>
              </a:srgbClr>
            </a:solidFill>
            <a:ln w="9525">
              <a:solidFill>
                <a:schemeClr val="tx1"/>
              </a:solidFill>
              <a:prstDash val="dash"/>
              <a:miter lim="800000"/>
            </a:ln>
          </p:spPr>
          <p:txBody>
            <a:bodyPr wrap="none" anchor="ctr"/>
            <a:lstStyle/>
            <a:p>
              <a:endParaRPr lang="en-US"/>
            </a:p>
          </p:txBody>
        </p:sp>
        <p:sp>
          <p:nvSpPr>
            <p:cNvPr id="26635" name="Rectangle 6"/>
            <p:cNvSpPr>
              <a:spLocks noChangeArrowheads="1"/>
            </p:cNvSpPr>
            <p:nvPr/>
          </p:nvSpPr>
          <p:spPr bwMode="auto">
            <a:xfrm>
              <a:off x="3969" y="255"/>
              <a:ext cx="226" cy="2540"/>
            </a:xfrm>
            <a:prstGeom prst="rect">
              <a:avLst/>
            </a:prstGeom>
            <a:solidFill>
              <a:srgbClr val="FFFF00">
                <a:alpha val="25098"/>
              </a:srgbClr>
            </a:solidFill>
            <a:ln w="9525">
              <a:solidFill>
                <a:schemeClr val="tx1"/>
              </a:solidFill>
              <a:prstDash val="dash"/>
              <a:miter lim="800000"/>
            </a:ln>
          </p:spPr>
          <p:txBody>
            <a:bodyPr wrap="none" anchor="ctr"/>
            <a:lstStyle/>
            <a:p>
              <a:endParaRPr lang="en-US"/>
            </a:p>
          </p:txBody>
        </p:sp>
      </p:grpSp>
      <p:grpSp>
        <p:nvGrpSpPr>
          <p:cNvPr id="3" name="Group 7"/>
          <p:cNvGrpSpPr/>
          <p:nvPr/>
        </p:nvGrpSpPr>
        <p:grpSpPr bwMode="auto">
          <a:xfrm>
            <a:off x="1939171" y="4464150"/>
            <a:ext cx="4608513" cy="1584325"/>
            <a:chOff x="1202" y="2568"/>
            <a:chExt cx="2903" cy="998"/>
          </a:xfrm>
        </p:grpSpPr>
        <p:sp>
          <p:nvSpPr>
            <p:cNvPr id="26632" name="Line 8"/>
            <p:cNvSpPr>
              <a:spLocks noChangeShapeType="1"/>
            </p:cNvSpPr>
            <p:nvPr/>
          </p:nvSpPr>
          <p:spPr bwMode="auto">
            <a:xfrm flipH="1" flipV="1">
              <a:off x="1202" y="2568"/>
              <a:ext cx="2540" cy="998"/>
            </a:xfrm>
            <a:prstGeom prst="line">
              <a:avLst/>
            </a:prstGeom>
            <a:noFill/>
            <a:ln w="9525">
              <a:solidFill>
                <a:schemeClr val="tx1"/>
              </a:solidFill>
              <a:round/>
              <a:tailEnd type="triangle" w="med" len="med"/>
            </a:ln>
          </p:spPr>
          <p:txBody>
            <a:bodyPr/>
            <a:lstStyle/>
            <a:p>
              <a:endParaRPr lang="zh-CN" altLang="en-US"/>
            </a:p>
          </p:txBody>
        </p:sp>
        <p:sp>
          <p:nvSpPr>
            <p:cNvPr id="26633" name="Line 9"/>
            <p:cNvSpPr>
              <a:spLocks noChangeShapeType="1"/>
            </p:cNvSpPr>
            <p:nvPr/>
          </p:nvSpPr>
          <p:spPr bwMode="auto">
            <a:xfrm flipV="1">
              <a:off x="3833" y="2614"/>
              <a:ext cx="272" cy="725"/>
            </a:xfrm>
            <a:prstGeom prst="line">
              <a:avLst/>
            </a:prstGeom>
            <a:noFill/>
            <a:ln w="9525">
              <a:solidFill>
                <a:schemeClr val="tx1"/>
              </a:solidFill>
              <a:round/>
              <a:tailEnd type="triangle" w="med" len="med"/>
            </a:ln>
          </p:spPr>
          <p:txBody>
            <a:bodyPr/>
            <a:lstStyle/>
            <a:p>
              <a:endParaRPr lang="zh-CN" altLang="en-US"/>
            </a:p>
          </p:txBody>
        </p:sp>
      </p:grpSp>
      <p:sp>
        <p:nvSpPr>
          <p:cNvPr id="26630" name="Rectangle 10"/>
          <p:cNvSpPr>
            <a:spLocks noChangeArrowheads="1"/>
          </p:cNvSpPr>
          <p:nvPr/>
        </p:nvSpPr>
        <p:spPr bwMode="auto">
          <a:xfrm>
            <a:off x="30996" y="1611413"/>
            <a:ext cx="9144000" cy="0"/>
          </a:xfrm>
          <a:prstGeom prst="rect">
            <a:avLst/>
          </a:prstGeom>
          <a:noFill/>
          <a:ln w="9525">
            <a:noFill/>
            <a:miter lim="800000"/>
          </a:ln>
        </p:spPr>
        <p:txBody>
          <a:bodyPr wrap="none" anchor="ctr">
            <a:spAutoFit/>
          </a:bodyPr>
          <a:lstStyle/>
          <a:p>
            <a:endParaRPr lang="en-US"/>
          </a:p>
        </p:txBody>
      </p:sp>
      <p:sp>
        <p:nvSpPr>
          <p:cNvPr id="26631" name="Rectangle 11"/>
          <p:cNvSpPr>
            <a:spLocks noChangeArrowheads="1"/>
          </p:cNvSpPr>
          <p:nvPr/>
        </p:nvSpPr>
        <p:spPr bwMode="auto">
          <a:xfrm>
            <a:off x="30996" y="1611413"/>
            <a:ext cx="9144000" cy="0"/>
          </a:xfrm>
          <a:prstGeom prst="rect">
            <a:avLst/>
          </a:prstGeom>
          <a:noFill/>
          <a:ln w="9525">
            <a:noFill/>
            <a:miter lim="800000"/>
          </a:ln>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NIDA33689"/>
          <p:cNvPicPr>
            <a:picLocks noChangeAspect="1" noChangeArrowheads="1"/>
          </p:cNvPicPr>
          <p:nvPr/>
        </p:nvPicPr>
        <p:blipFill>
          <a:blip r:embed="rId1"/>
          <a:srcRect t="16275" b="-905"/>
          <a:stretch>
            <a:fillRect/>
          </a:stretch>
        </p:blipFill>
        <p:spPr bwMode="auto">
          <a:xfrm>
            <a:off x="410786" y="884179"/>
            <a:ext cx="8280400" cy="5419725"/>
          </a:xfrm>
          <a:prstGeom prst="rect">
            <a:avLst/>
          </a:prstGeom>
          <a:noFill/>
          <a:ln w="9525">
            <a:noFill/>
            <a:miter lim="800000"/>
            <a:headEnd/>
            <a:tailEnd/>
          </a:ln>
        </p:spPr>
      </p:pic>
      <p:sp>
        <p:nvSpPr>
          <p:cNvPr id="115715" name="Rectangle 3"/>
          <p:cNvSpPr>
            <a:spLocks noChangeArrowheads="1"/>
          </p:cNvSpPr>
          <p:nvPr/>
        </p:nvSpPr>
        <p:spPr bwMode="auto">
          <a:xfrm>
            <a:off x="4443036" y="955616"/>
            <a:ext cx="430212" cy="3744913"/>
          </a:xfrm>
          <a:prstGeom prst="rect">
            <a:avLst/>
          </a:prstGeom>
          <a:solidFill>
            <a:srgbClr val="FFFF00">
              <a:alpha val="25098"/>
            </a:srgbClr>
          </a:solidFill>
          <a:ln w="9525">
            <a:solidFill>
              <a:schemeClr val="tx1"/>
            </a:solidFill>
            <a:prstDash val="dash"/>
            <a:miter lim="800000"/>
          </a:ln>
        </p:spPr>
        <p:txBody>
          <a:bodyPr wrap="none" anchor="ctr"/>
          <a:lstStyle/>
          <a:p>
            <a:endParaRPr lang="en-US"/>
          </a:p>
        </p:txBody>
      </p:sp>
      <p:sp>
        <p:nvSpPr>
          <p:cNvPr id="115716" name="Line 4"/>
          <p:cNvSpPr>
            <a:spLocks noChangeShapeType="1"/>
          </p:cNvSpPr>
          <p:nvPr/>
        </p:nvSpPr>
        <p:spPr bwMode="auto">
          <a:xfrm flipH="1" flipV="1">
            <a:off x="4731961" y="4556066"/>
            <a:ext cx="2232025" cy="1152525"/>
          </a:xfrm>
          <a:prstGeom prst="line">
            <a:avLst/>
          </a:prstGeom>
          <a:noFill/>
          <a:ln w="9525">
            <a:solidFill>
              <a:schemeClr val="tx1"/>
            </a:solidFill>
            <a:round/>
            <a:tailEnd type="triangl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animBg="1"/>
      <p:bldP spid="11571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NIDA7013"/>
          <p:cNvPicPr>
            <a:picLocks noChangeAspect="1" noChangeArrowheads="1"/>
          </p:cNvPicPr>
          <p:nvPr/>
        </p:nvPicPr>
        <p:blipFill>
          <a:blip r:embed="rId1"/>
          <a:srcRect t="16275"/>
          <a:stretch>
            <a:fillRect/>
          </a:stretch>
        </p:blipFill>
        <p:spPr bwMode="auto">
          <a:xfrm>
            <a:off x="266323" y="739716"/>
            <a:ext cx="8497888" cy="5502275"/>
          </a:xfrm>
          <a:prstGeom prst="rect">
            <a:avLst/>
          </a:prstGeom>
          <a:noFill/>
          <a:ln w="9525">
            <a:noFill/>
            <a:miter lim="800000"/>
            <a:headEnd/>
            <a:tailEnd/>
          </a:ln>
        </p:spPr>
      </p:pic>
      <p:sp>
        <p:nvSpPr>
          <p:cNvPr id="116739" name="Rectangle 3"/>
          <p:cNvSpPr>
            <a:spLocks noChangeArrowheads="1"/>
          </p:cNvSpPr>
          <p:nvPr/>
        </p:nvSpPr>
        <p:spPr bwMode="auto">
          <a:xfrm>
            <a:off x="4371598" y="812741"/>
            <a:ext cx="430213" cy="3814763"/>
          </a:xfrm>
          <a:prstGeom prst="rect">
            <a:avLst/>
          </a:prstGeom>
          <a:solidFill>
            <a:srgbClr val="FFFF00">
              <a:alpha val="25098"/>
            </a:srgbClr>
          </a:solidFill>
          <a:ln w="9525">
            <a:solidFill>
              <a:schemeClr val="tx1"/>
            </a:solidFill>
            <a:prstDash val="dash"/>
            <a:miter lim="800000"/>
          </a:ln>
        </p:spPr>
        <p:txBody>
          <a:bodyPr wrap="none" anchor="ctr"/>
          <a:lstStyle/>
          <a:p>
            <a:endParaRPr lang="en-US"/>
          </a:p>
        </p:txBody>
      </p:sp>
      <p:sp>
        <p:nvSpPr>
          <p:cNvPr id="116740" name="Line 4"/>
          <p:cNvSpPr>
            <a:spLocks noChangeShapeType="1"/>
          </p:cNvSpPr>
          <p:nvPr/>
        </p:nvSpPr>
        <p:spPr bwMode="auto">
          <a:xfrm flipH="1" flipV="1">
            <a:off x="4731961" y="4340166"/>
            <a:ext cx="2376487" cy="1368425"/>
          </a:xfrm>
          <a:prstGeom prst="line">
            <a:avLst/>
          </a:prstGeom>
          <a:noFill/>
          <a:ln w="9525">
            <a:solidFill>
              <a:schemeClr val="tx1"/>
            </a:solidFill>
            <a:round/>
            <a:tailEnd type="triangl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7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67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animBg="1"/>
      <p:bldP spid="11674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NIDA60820"/>
          <p:cNvPicPr>
            <a:picLocks noChangeAspect="1" noChangeArrowheads="1"/>
          </p:cNvPicPr>
          <p:nvPr/>
        </p:nvPicPr>
        <p:blipFill>
          <a:blip r:embed="rId1"/>
          <a:srcRect t="16275"/>
          <a:stretch>
            <a:fillRect/>
          </a:stretch>
        </p:blipFill>
        <p:spPr bwMode="auto">
          <a:xfrm>
            <a:off x="297319" y="767319"/>
            <a:ext cx="8497888" cy="5502275"/>
          </a:xfrm>
          <a:prstGeom prst="rect">
            <a:avLst/>
          </a:prstGeom>
          <a:noFill/>
          <a:ln w="9525">
            <a:noFill/>
            <a:miter lim="800000"/>
            <a:headEnd/>
            <a:tailEnd/>
          </a:ln>
        </p:spPr>
      </p:pic>
      <p:grpSp>
        <p:nvGrpSpPr>
          <p:cNvPr id="2" name="Group 3"/>
          <p:cNvGrpSpPr/>
          <p:nvPr/>
        </p:nvGrpSpPr>
        <p:grpSpPr bwMode="auto">
          <a:xfrm>
            <a:off x="1378407" y="838757"/>
            <a:ext cx="3671887" cy="3814762"/>
            <a:chOff x="839" y="255"/>
            <a:chExt cx="2313" cy="2403"/>
          </a:xfrm>
        </p:grpSpPr>
        <p:sp>
          <p:nvSpPr>
            <p:cNvPr id="29703" name="Rectangle 4"/>
            <p:cNvSpPr>
              <a:spLocks noChangeArrowheads="1"/>
            </p:cNvSpPr>
            <p:nvPr/>
          </p:nvSpPr>
          <p:spPr bwMode="auto">
            <a:xfrm>
              <a:off x="839" y="255"/>
              <a:ext cx="816" cy="2403"/>
            </a:xfrm>
            <a:prstGeom prst="rect">
              <a:avLst/>
            </a:prstGeom>
            <a:solidFill>
              <a:srgbClr val="FFFF00">
                <a:alpha val="25098"/>
              </a:srgbClr>
            </a:solidFill>
            <a:ln w="9525">
              <a:solidFill>
                <a:schemeClr val="tx1"/>
              </a:solidFill>
              <a:prstDash val="dash"/>
              <a:miter lim="800000"/>
            </a:ln>
          </p:spPr>
          <p:txBody>
            <a:bodyPr wrap="none" anchor="ctr"/>
            <a:lstStyle/>
            <a:p>
              <a:endParaRPr lang="en-US"/>
            </a:p>
          </p:txBody>
        </p:sp>
        <p:sp>
          <p:nvSpPr>
            <p:cNvPr id="29704" name="Rectangle 5"/>
            <p:cNvSpPr>
              <a:spLocks noChangeArrowheads="1"/>
            </p:cNvSpPr>
            <p:nvPr/>
          </p:nvSpPr>
          <p:spPr bwMode="auto">
            <a:xfrm>
              <a:off x="2699" y="255"/>
              <a:ext cx="453" cy="2403"/>
            </a:xfrm>
            <a:prstGeom prst="rect">
              <a:avLst/>
            </a:prstGeom>
            <a:solidFill>
              <a:srgbClr val="FFFF00">
                <a:alpha val="25098"/>
              </a:srgbClr>
            </a:solidFill>
            <a:ln w="9525">
              <a:solidFill>
                <a:schemeClr val="tx1"/>
              </a:solidFill>
              <a:prstDash val="dash"/>
              <a:miter lim="800000"/>
            </a:ln>
          </p:spPr>
          <p:txBody>
            <a:bodyPr wrap="none" anchor="ctr"/>
            <a:lstStyle/>
            <a:p>
              <a:endParaRPr lang="en-US"/>
            </a:p>
          </p:txBody>
        </p:sp>
      </p:grpSp>
      <p:grpSp>
        <p:nvGrpSpPr>
          <p:cNvPr id="3" name="Group 6"/>
          <p:cNvGrpSpPr/>
          <p:nvPr/>
        </p:nvGrpSpPr>
        <p:grpSpPr bwMode="auto">
          <a:xfrm>
            <a:off x="2386469" y="4150282"/>
            <a:ext cx="4968875" cy="1584325"/>
            <a:chOff x="1474" y="2341"/>
            <a:chExt cx="3130" cy="998"/>
          </a:xfrm>
        </p:grpSpPr>
        <p:sp>
          <p:nvSpPr>
            <p:cNvPr id="29701" name="Line 7"/>
            <p:cNvSpPr>
              <a:spLocks noChangeShapeType="1"/>
            </p:cNvSpPr>
            <p:nvPr/>
          </p:nvSpPr>
          <p:spPr bwMode="auto">
            <a:xfrm flipH="1" flipV="1">
              <a:off x="1474" y="2341"/>
              <a:ext cx="3130" cy="772"/>
            </a:xfrm>
            <a:prstGeom prst="line">
              <a:avLst/>
            </a:prstGeom>
            <a:noFill/>
            <a:ln w="9525">
              <a:solidFill>
                <a:schemeClr val="tx1"/>
              </a:solidFill>
              <a:round/>
              <a:tailEnd type="triangle" w="med" len="med"/>
            </a:ln>
          </p:spPr>
          <p:txBody>
            <a:bodyPr/>
            <a:lstStyle/>
            <a:p>
              <a:endParaRPr lang="zh-CN" altLang="en-US"/>
            </a:p>
          </p:txBody>
        </p:sp>
        <p:sp>
          <p:nvSpPr>
            <p:cNvPr id="29702" name="Line 8"/>
            <p:cNvSpPr>
              <a:spLocks noChangeShapeType="1"/>
            </p:cNvSpPr>
            <p:nvPr/>
          </p:nvSpPr>
          <p:spPr bwMode="auto">
            <a:xfrm flipH="1" flipV="1">
              <a:off x="3061" y="2478"/>
              <a:ext cx="1044" cy="861"/>
            </a:xfrm>
            <a:prstGeom prst="line">
              <a:avLst/>
            </a:prstGeom>
            <a:noFill/>
            <a:ln w="9525">
              <a:solidFill>
                <a:schemeClr val="tx1"/>
              </a:solidFill>
              <a:round/>
              <a:tailEnd type="triangle" w="med" len="me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NIDA2097"/>
          <p:cNvPicPr>
            <a:picLocks noChangeAspect="1" noChangeArrowheads="1"/>
          </p:cNvPicPr>
          <p:nvPr/>
        </p:nvPicPr>
        <p:blipFill>
          <a:blip r:embed="rId1"/>
          <a:srcRect t="16275"/>
          <a:stretch>
            <a:fillRect/>
          </a:stretch>
        </p:blipFill>
        <p:spPr bwMode="auto">
          <a:xfrm>
            <a:off x="354846" y="798315"/>
            <a:ext cx="8424863" cy="5456238"/>
          </a:xfrm>
          <a:prstGeom prst="rect">
            <a:avLst/>
          </a:prstGeom>
          <a:noFill/>
          <a:ln w="9525">
            <a:noFill/>
            <a:miter lim="800000"/>
            <a:headEnd/>
            <a:tailEnd/>
          </a:ln>
        </p:spPr>
      </p:pic>
      <p:grpSp>
        <p:nvGrpSpPr>
          <p:cNvPr id="2" name="Group 3"/>
          <p:cNvGrpSpPr/>
          <p:nvPr/>
        </p:nvGrpSpPr>
        <p:grpSpPr bwMode="auto">
          <a:xfrm>
            <a:off x="1578809" y="869753"/>
            <a:ext cx="3455987" cy="3814762"/>
            <a:chOff x="975" y="255"/>
            <a:chExt cx="2177" cy="2403"/>
          </a:xfrm>
        </p:grpSpPr>
        <p:sp>
          <p:nvSpPr>
            <p:cNvPr id="30727" name="Rectangle 4"/>
            <p:cNvSpPr>
              <a:spLocks noChangeArrowheads="1"/>
            </p:cNvSpPr>
            <p:nvPr/>
          </p:nvSpPr>
          <p:spPr bwMode="auto">
            <a:xfrm>
              <a:off x="975" y="255"/>
              <a:ext cx="816" cy="2403"/>
            </a:xfrm>
            <a:prstGeom prst="rect">
              <a:avLst/>
            </a:prstGeom>
            <a:solidFill>
              <a:srgbClr val="FFFF00">
                <a:alpha val="25098"/>
              </a:srgbClr>
            </a:solidFill>
            <a:ln w="9525">
              <a:solidFill>
                <a:schemeClr val="tx1"/>
              </a:solidFill>
              <a:prstDash val="dash"/>
              <a:miter lim="800000"/>
            </a:ln>
          </p:spPr>
          <p:txBody>
            <a:bodyPr wrap="none" anchor="ctr"/>
            <a:lstStyle/>
            <a:p>
              <a:endParaRPr lang="en-US"/>
            </a:p>
          </p:txBody>
        </p:sp>
        <p:sp>
          <p:nvSpPr>
            <p:cNvPr id="30728" name="Rectangle 5"/>
            <p:cNvSpPr>
              <a:spLocks noChangeArrowheads="1"/>
            </p:cNvSpPr>
            <p:nvPr/>
          </p:nvSpPr>
          <p:spPr bwMode="auto">
            <a:xfrm>
              <a:off x="2699" y="255"/>
              <a:ext cx="453" cy="2403"/>
            </a:xfrm>
            <a:prstGeom prst="rect">
              <a:avLst/>
            </a:prstGeom>
            <a:solidFill>
              <a:srgbClr val="FFFF00">
                <a:alpha val="25098"/>
              </a:srgbClr>
            </a:solidFill>
            <a:ln w="9525">
              <a:solidFill>
                <a:schemeClr val="tx1"/>
              </a:solidFill>
              <a:prstDash val="dash"/>
              <a:miter lim="800000"/>
            </a:ln>
          </p:spPr>
          <p:txBody>
            <a:bodyPr wrap="none" anchor="ctr"/>
            <a:lstStyle/>
            <a:p>
              <a:endParaRPr lang="en-US"/>
            </a:p>
          </p:txBody>
        </p:sp>
      </p:grpSp>
      <p:grpSp>
        <p:nvGrpSpPr>
          <p:cNvPr id="3" name="Group 6"/>
          <p:cNvGrpSpPr/>
          <p:nvPr/>
        </p:nvGrpSpPr>
        <p:grpSpPr bwMode="auto">
          <a:xfrm>
            <a:off x="2515434" y="3533578"/>
            <a:ext cx="5543550" cy="2160587"/>
            <a:chOff x="1565" y="1933"/>
            <a:chExt cx="3492" cy="1361"/>
          </a:xfrm>
        </p:grpSpPr>
        <p:sp>
          <p:nvSpPr>
            <p:cNvPr id="30725" name="Line 7"/>
            <p:cNvSpPr>
              <a:spLocks noChangeShapeType="1"/>
            </p:cNvSpPr>
            <p:nvPr/>
          </p:nvSpPr>
          <p:spPr bwMode="auto">
            <a:xfrm flipH="1" flipV="1">
              <a:off x="1565" y="1933"/>
              <a:ext cx="3492" cy="1134"/>
            </a:xfrm>
            <a:prstGeom prst="line">
              <a:avLst/>
            </a:prstGeom>
            <a:noFill/>
            <a:ln w="9525">
              <a:solidFill>
                <a:schemeClr val="tx1"/>
              </a:solidFill>
              <a:round/>
              <a:tailEnd type="triangle" w="med" len="med"/>
            </a:ln>
          </p:spPr>
          <p:txBody>
            <a:bodyPr/>
            <a:lstStyle/>
            <a:p>
              <a:endParaRPr lang="zh-CN" altLang="en-US"/>
            </a:p>
          </p:txBody>
        </p:sp>
        <p:sp>
          <p:nvSpPr>
            <p:cNvPr id="30726" name="Line 8"/>
            <p:cNvSpPr>
              <a:spLocks noChangeShapeType="1"/>
            </p:cNvSpPr>
            <p:nvPr/>
          </p:nvSpPr>
          <p:spPr bwMode="auto">
            <a:xfrm flipH="1" flipV="1">
              <a:off x="3061" y="2478"/>
              <a:ext cx="1452" cy="816"/>
            </a:xfrm>
            <a:prstGeom prst="line">
              <a:avLst/>
            </a:prstGeom>
            <a:noFill/>
            <a:ln w="9525">
              <a:solidFill>
                <a:schemeClr val="tx1"/>
              </a:solidFill>
              <a:round/>
              <a:tailEnd type="triangle" w="med" len="me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NIDA5127"/>
          <p:cNvPicPr>
            <a:picLocks noChangeAspect="1" noChangeArrowheads="1"/>
          </p:cNvPicPr>
          <p:nvPr/>
        </p:nvPicPr>
        <p:blipFill>
          <a:blip r:embed="rId1"/>
          <a:srcRect t="16093"/>
          <a:stretch>
            <a:fillRect/>
          </a:stretch>
        </p:blipFill>
        <p:spPr bwMode="auto">
          <a:xfrm>
            <a:off x="323850" y="745769"/>
            <a:ext cx="8496300" cy="5513387"/>
          </a:xfrm>
          <a:prstGeom prst="rect">
            <a:avLst/>
          </a:prstGeom>
          <a:noFill/>
          <a:ln w="9525">
            <a:noFill/>
            <a:miter lim="800000"/>
            <a:headEnd/>
            <a:tailEnd/>
          </a:ln>
        </p:spPr>
      </p:pic>
      <p:grpSp>
        <p:nvGrpSpPr>
          <p:cNvPr id="2" name="Group 3"/>
          <p:cNvGrpSpPr/>
          <p:nvPr/>
        </p:nvGrpSpPr>
        <p:grpSpPr bwMode="auto">
          <a:xfrm>
            <a:off x="1331913" y="817206"/>
            <a:ext cx="3752850" cy="3814763"/>
            <a:chOff x="839" y="300"/>
            <a:chExt cx="2364" cy="2403"/>
          </a:xfrm>
        </p:grpSpPr>
        <p:sp>
          <p:nvSpPr>
            <p:cNvPr id="31751" name="Rectangle 4"/>
            <p:cNvSpPr>
              <a:spLocks noChangeArrowheads="1"/>
            </p:cNvSpPr>
            <p:nvPr/>
          </p:nvSpPr>
          <p:spPr bwMode="auto">
            <a:xfrm>
              <a:off x="839" y="300"/>
              <a:ext cx="908" cy="2403"/>
            </a:xfrm>
            <a:prstGeom prst="rect">
              <a:avLst/>
            </a:prstGeom>
            <a:solidFill>
              <a:srgbClr val="FFFF00">
                <a:alpha val="25098"/>
              </a:srgbClr>
            </a:solidFill>
            <a:ln w="9525">
              <a:solidFill>
                <a:schemeClr val="tx1"/>
              </a:solidFill>
              <a:prstDash val="dash"/>
              <a:miter lim="800000"/>
            </a:ln>
          </p:spPr>
          <p:txBody>
            <a:bodyPr wrap="none" anchor="ctr"/>
            <a:lstStyle/>
            <a:p>
              <a:endParaRPr lang="en-US"/>
            </a:p>
          </p:txBody>
        </p:sp>
        <p:sp>
          <p:nvSpPr>
            <p:cNvPr id="31752" name="Rectangle 5"/>
            <p:cNvSpPr>
              <a:spLocks noChangeArrowheads="1"/>
            </p:cNvSpPr>
            <p:nvPr/>
          </p:nvSpPr>
          <p:spPr bwMode="auto">
            <a:xfrm>
              <a:off x="2699" y="300"/>
              <a:ext cx="504" cy="2403"/>
            </a:xfrm>
            <a:prstGeom prst="rect">
              <a:avLst/>
            </a:prstGeom>
            <a:solidFill>
              <a:srgbClr val="FFFF00">
                <a:alpha val="25098"/>
              </a:srgbClr>
            </a:solidFill>
            <a:ln w="9525">
              <a:solidFill>
                <a:schemeClr val="tx1"/>
              </a:solidFill>
              <a:prstDash val="dash"/>
              <a:miter lim="800000"/>
            </a:ln>
          </p:spPr>
          <p:txBody>
            <a:bodyPr wrap="none" anchor="ctr"/>
            <a:lstStyle/>
            <a:p>
              <a:endParaRPr lang="en-US"/>
            </a:p>
          </p:txBody>
        </p:sp>
      </p:grpSp>
      <p:grpSp>
        <p:nvGrpSpPr>
          <p:cNvPr id="3" name="Group 6"/>
          <p:cNvGrpSpPr/>
          <p:nvPr/>
        </p:nvGrpSpPr>
        <p:grpSpPr bwMode="auto">
          <a:xfrm>
            <a:off x="2484438" y="4274781"/>
            <a:ext cx="5327650" cy="1366838"/>
            <a:chOff x="1565" y="2478"/>
            <a:chExt cx="3356" cy="861"/>
          </a:xfrm>
        </p:grpSpPr>
        <p:sp>
          <p:nvSpPr>
            <p:cNvPr id="31749" name="Line 7"/>
            <p:cNvSpPr>
              <a:spLocks noChangeShapeType="1"/>
            </p:cNvSpPr>
            <p:nvPr/>
          </p:nvSpPr>
          <p:spPr bwMode="auto">
            <a:xfrm flipH="1" flipV="1">
              <a:off x="1565" y="2478"/>
              <a:ext cx="3356" cy="635"/>
            </a:xfrm>
            <a:prstGeom prst="line">
              <a:avLst/>
            </a:prstGeom>
            <a:noFill/>
            <a:ln w="9525">
              <a:solidFill>
                <a:schemeClr val="tx1"/>
              </a:solidFill>
              <a:round/>
              <a:tailEnd type="triangle" w="med" len="med"/>
            </a:ln>
          </p:spPr>
          <p:txBody>
            <a:bodyPr/>
            <a:lstStyle/>
            <a:p>
              <a:endParaRPr lang="zh-CN" altLang="en-US"/>
            </a:p>
          </p:txBody>
        </p:sp>
        <p:sp>
          <p:nvSpPr>
            <p:cNvPr id="31750" name="Line 8"/>
            <p:cNvSpPr>
              <a:spLocks noChangeShapeType="1"/>
            </p:cNvSpPr>
            <p:nvPr/>
          </p:nvSpPr>
          <p:spPr bwMode="auto">
            <a:xfrm flipH="1" flipV="1">
              <a:off x="3132" y="2478"/>
              <a:ext cx="1210" cy="861"/>
            </a:xfrm>
            <a:prstGeom prst="line">
              <a:avLst/>
            </a:prstGeom>
            <a:noFill/>
            <a:ln w="9525">
              <a:solidFill>
                <a:schemeClr val="tx1"/>
              </a:solidFill>
              <a:round/>
              <a:tailEnd type="triangle" w="med" len="me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NIDA1804"/>
          <p:cNvPicPr>
            <a:picLocks noChangeAspect="1" noChangeArrowheads="1"/>
          </p:cNvPicPr>
          <p:nvPr/>
        </p:nvPicPr>
        <p:blipFill>
          <a:blip r:embed="rId1"/>
          <a:srcRect t="16275"/>
          <a:stretch>
            <a:fillRect/>
          </a:stretch>
        </p:blipFill>
        <p:spPr bwMode="auto">
          <a:xfrm>
            <a:off x="354846" y="885251"/>
            <a:ext cx="8424863" cy="5456237"/>
          </a:xfrm>
          <a:prstGeom prst="rect">
            <a:avLst/>
          </a:prstGeom>
          <a:noFill/>
          <a:ln w="9525">
            <a:noFill/>
            <a:miter lim="800000"/>
            <a:headEnd/>
            <a:tailEnd/>
          </a:ln>
        </p:spPr>
      </p:pic>
      <p:sp>
        <p:nvSpPr>
          <p:cNvPr id="120835" name="Rectangle 3"/>
          <p:cNvSpPr>
            <a:spLocks noChangeArrowheads="1"/>
          </p:cNvSpPr>
          <p:nvPr/>
        </p:nvSpPr>
        <p:spPr bwMode="auto">
          <a:xfrm>
            <a:off x="4315659" y="956688"/>
            <a:ext cx="647700" cy="3814763"/>
          </a:xfrm>
          <a:prstGeom prst="rect">
            <a:avLst/>
          </a:prstGeom>
          <a:solidFill>
            <a:srgbClr val="FFFF00">
              <a:alpha val="25098"/>
            </a:srgbClr>
          </a:solidFill>
          <a:ln w="9525">
            <a:solidFill>
              <a:schemeClr val="tx1"/>
            </a:solidFill>
            <a:prstDash val="dash"/>
            <a:miter lim="800000"/>
          </a:ln>
        </p:spPr>
        <p:txBody>
          <a:bodyPr wrap="none" anchor="ctr"/>
          <a:lstStyle/>
          <a:p>
            <a:endParaRPr lang="en-US"/>
          </a:p>
        </p:txBody>
      </p:sp>
      <p:sp>
        <p:nvSpPr>
          <p:cNvPr id="120836" name="Line 4"/>
          <p:cNvSpPr>
            <a:spLocks noChangeShapeType="1"/>
          </p:cNvSpPr>
          <p:nvPr/>
        </p:nvSpPr>
        <p:spPr bwMode="auto">
          <a:xfrm flipH="1" flipV="1">
            <a:off x="4747459" y="4557138"/>
            <a:ext cx="1008062" cy="1223963"/>
          </a:xfrm>
          <a:prstGeom prst="line">
            <a:avLst/>
          </a:prstGeom>
          <a:noFill/>
          <a:ln w="9525">
            <a:solidFill>
              <a:schemeClr val="tx1"/>
            </a:solidFill>
            <a:round/>
            <a:tailEnd type="triangl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8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0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animBg="1"/>
      <p:bldP spid="12083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NIDA17400"/>
          <p:cNvPicPr>
            <a:picLocks noChangeAspect="1" noChangeArrowheads="1"/>
          </p:cNvPicPr>
          <p:nvPr/>
        </p:nvPicPr>
        <p:blipFill>
          <a:blip r:embed="rId1"/>
          <a:srcRect t="16093"/>
          <a:stretch>
            <a:fillRect/>
          </a:stretch>
        </p:blipFill>
        <p:spPr bwMode="auto">
          <a:xfrm>
            <a:off x="281821" y="782817"/>
            <a:ext cx="8569325" cy="5561013"/>
          </a:xfrm>
          <a:prstGeom prst="rect">
            <a:avLst/>
          </a:prstGeom>
          <a:noFill/>
          <a:ln w="9525">
            <a:noFill/>
            <a:miter lim="800000"/>
            <a:headEnd/>
            <a:tailEnd/>
          </a:ln>
        </p:spPr>
      </p:pic>
      <p:grpSp>
        <p:nvGrpSpPr>
          <p:cNvPr id="2" name="Group 3"/>
          <p:cNvGrpSpPr/>
          <p:nvPr/>
        </p:nvGrpSpPr>
        <p:grpSpPr bwMode="auto">
          <a:xfrm>
            <a:off x="931109" y="854255"/>
            <a:ext cx="4032250" cy="3887787"/>
            <a:chOff x="567" y="255"/>
            <a:chExt cx="2540" cy="2449"/>
          </a:xfrm>
        </p:grpSpPr>
        <p:sp>
          <p:nvSpPr>
            <p:cNvPr id="33799" name="Rectangle 4"/>
            <p:cNvSpPr>
              <a:spLocks noChangeArrowheads="1"/>
            </p:cNvSpPr>
            <p:nvPr/>
          </p:nvSpPr>
          <p:spPr bwMode="auto">
            <a:xfrm>
              <a:off x="567" y="255"/>
              <a:ext cx="771" cy="2449"/>
            </a:xfrm>
            <a:prstGeom prst="rect">
              <a:avLst/>
            </a:prstGeom>
            <a:solidFill>
              <a:srgbClr val="FFFF00">
                <a:alpha val="25098"/>
              </a:srgbClr>
            </a:solidFill>
            <a:ln w="9525">
              <a:solidFill>
                <a:schemeClr val="tx1"/>
              </a:solidFill>
              <a:prstDash val="dash"/>
              <a:miter lim="800000"/>
            </a:ln>
          </p:spPr>
          <p:txBody>
            <a:bodyPr wrap="none" anchor="ctr"/>
            <a:lstStyle/>
            <a:p>
              <a:endParaRPr lang="en-US"/>
            </a:p>
          </p:txBody>
        </p:sp>
        <p:sp>
          <p:nvSpPr>
            <p:cNvPr id="33800" name="Rectangle 5"/>
            <p:cNvSpPr>
              <a:spLocks noChangeArrowheads="1"/>
            </p:cNvSpPr>
            <p:nvPr/>
          </p:nvSpPr>
          <p:spPr bwMode="auto">
            <a:xfrm>
              <a:off x="2789" y="255"/>
              <a:ext cx="318" cy="2449"/>
            </a:xfrm>
            <a:prstGeom prst="rect">
              <a:avLst/>
            </a:prstGeom>
            <a:solidFill>
              <a:srgbClr val="FFFF00">
                <a:alpha val="25098"/>
              </a:srgbClr>
            </a:solidFill>
            <a:ln w="9525">
              <a:solidFill>
                <a:schemeClr val="tx1"/>
              </a:solidFill>
              <a:prstDash val="dash"/>
              <a:miter lim="800000"/>
            </a:ln>
          </p:spPr>
          <p:txBody>
            <a:bodyPr wrap="none" anchor="ctr"/>
            <a:lstStyle/>
            <a:p>
              <a:endParaRPr lang="en-US"/>
            </a:p>
          </p:txBody>
        </p:sp>
      </p:grpSp>
      <p:grpSp>
        <p:nvGrpSpPr>
          <p:cNvPr id="3" name="Group 6"/>
          <p:cNvGrpSpPr/>
          <p:nvPr/>
        </p:nvGrpSpPr>
        <p:grpSpPr bwMode="auto">
          <a:xfrm>
            <a:off x="1794709" y="4383267"/>
            <a:ext cx="6048375" cy="1366838"/>
            <a:chOff x="1111" y="2478"/>
            <a:chExt cx="3810" cy="861"/>
          </a:xfrm>
        </p:grpSpPr>
        <p:sp>
          <p:nvSpPr>
            <p:cNvPr id="33797" name="Line 7"/>
            <p:cNvSpPr>
              <a:spLocks noChangeShapeType="1"/>
            </p:cNvSpPr>
            <p:nvPr/>
          </p:nvSpPr>
          <p:spPr bwMode="auto">
            <a:xfrm flipH="1" flipV="1">
              <a:off x="1111" y="2478"/>
              <a:ext cx="3810" cy="635"/>
            </a:xfrm>
            <a:prstGeom prst="line">
              <a:avLst/>
            </a:prstGeom>
            <a:noFill/>
            <a:ln w="9525">
              <a:solidFill>
                <a:schemeClr val="tx1"/>
              </a:solidFill>
              <a:round/>
              <a:tailEnd type="triangle" w="med" len="med"/>
            </a:ln>
          </p:spPr>
          <p:txBody>
            <a:bodyPr/>
            <a:lstStyle/>
            <a:p>
              <a:endParaRPr lang="zh-CN" altLang="en-US"/>
            </a:p>
          </p:txBody>
        </p:sp>
        <p:sp>
          <p:nvSpPr>
            <p:cNvPr id="33798" name="Line 8"/>
            <p:cNvSpPr>
              <a:spLocks noChangeShapeType="1"/>
            </p:cNvSpPr>
            <p:nvPr/>
          </p:nvSpPr>
          <p:spPr bwMode="auto">
            <a:xfrm flipH="1" flipV="1">
              <a:off x="3016" y="2523"/>
              <a:ext cx="817" cy="816"/>
            </a:xfrm>
            <a:prstGeom prst="line">
              <a:avLst/>
            </a:prstGeom>
            <a:noFill/>
            <a:ln w="9525">
              <a:solidFill>
                <a:schemeClr val="tx1"/>
              </a:solidFill>
              <a:round/>
              <a:tailEnd type="triangle" w="med" len="me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1240468"/>
            <a:ext cx="8561294" cy="830997"/>
          </a:xfrm>
          <a:prstGeom prst="rect">
            <a:avLst/>
          </a:prstGeom>
          <a:noFill/>
        </p:spPr>
        <p:txBody>
          <a:bodyPr wrap="square" rtlCol="0">
            <a:spAutoFit/>
          </a:bodyPr>
          <a:lstStyle/>
          <a:p>
            <a:r>
              <a:rPr lang="en-US" sz="2400" dirty="0"/>
              <a:t>Determine the natural abundances of the isotopes of an element and hence allow calculation of its atomic mass.</a:t>
            </a:r>
            <a:endParaRPr lang="en-US" sz="2400" dirty="0"/>
          </a:p>
        </p:txBody>
      </p:sp>
      <p:pic>
        <p:nvPicPr>
          <p:cNvPr id="4" name="Picture 3" descr="39.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61882" y="2437759"/>
            <a:ext cx="4728748" cy="3077883"/>
          </a:xfrm>
          <a:prstGeom prst="rect">
            <a:avLst/>
          </a:prstGeom>
        </p:spPr>
      </p:pic>
      <p:sp>
        <p:nvSpPr>
          <p:cNvPr id="5" name="TextBox 4"/>
          <p:cNvSpPr txBox="1"/>
          <p:nvPr/>
        </p:nvSpPr>
        <p:spPr>
          <a:xfrm>
            <a:off x="687294" y="5752353"/>
            <a:ext cx="4113306" cy="830997"/>
          </a:xfrm>
          <a:prstGeom prst="rect">
            <a:avLst/>
          </a:prstGeom>
          <a:noFill/>
        </p:spPr>
        <p:txBody>
          <a:bodyPr wrap="square" rtlCol="0">
            <a:spAutoFit/>
          </a:bodyPr>
          <a:lstStyle/>
          <a:p>
            <a:r>
              <a:rPr lang="en-US" sz="2400" dirty="0"/>
              <a:t>Natural abundances?</a:t>
            </a:r>
            <a:endParaRPr lang="en-US" sz="2400" dirty="0"/>
          </a:p>
          <a:p>
            <a:r>
              <a:rPr lang="en-US" sz="2400" dirty="0"/>
              <a:t>Atomic mass?</a:t>
            </a:r>
            <a:endParaRPr lang="en-US" sz="2400" dirty="0"/>
          </a:p>
        </p:txBody>
      </p:sp>
      <p:sp>
        <p:nvSpPr>
          <p:cNvPr id="6" name="TextBox 5"/>
          <p:cNvSpPr txBox="1"/>
          <p:nvPr/>
        </p:nvSpPr>
        <p:spPr>
          <a:xfrm>
            <a:off x="1763727" y="2698958"/>
            <a:ext cx="430887" cy="2075633"/>
          </a:xfrm>
          <a:prstGeom prst="rect">
            <a:avLst/>
          </a:prstGeom>
          <a:solidFill>
            <a:srgbClr val="FFFFFF"/>
          </a:solidFill>
        </p:spPr>
        <p:txBody>
          <a:bodyPr vert="vert270" wrap="none" rtlCol="0">
            <a:spAutoFit/>
          </a:bodyPr>
          <a:lstStyle/>
          <a:p>
            <a:r>
              <a:rPr lang="en-US" altLang="zh-CN" sz="1600" dirty="0"/>
              <a:t>Relative Abundance</a:t>
            </a:r>
            <a:endParaRPr lang="zh-CN" altLang="en-US" sz="1600" dirty="0"/>
          </a:p>
        </p:txBody>
      </p:sp>
      <p:sp>
        <p:nvSpPr>
          <p:cNvPr id="7" name="TextBox 6"/>
          <p:cNvSpPr txBox="1"/>
          <p:nvPr/>
        </p:nvSpPr>
        <p:spPr>
          <a:xfrm>
            <a:off x="457200" y="289400"/>
            <a:ext cx="2072234" cy="584775"/>
          </a:xfrm>
          <a:prstGeom prst="rect">
            <a:avLst/>
          </a:prstGeom>
          <a:solidFill>
            <a:schemeClr val="tx2"/>
          </a:solidFill>
        </p:spPr>
        <p:txBody>
          <a:bodyPr wrap="none" rtlCol="0">
            <a:spAutoFit/>
          </a:bodyPr>
          <a:lstStyle/>
          <a:p>
            <a:r>
              <a:rPr lang="en-US" sz="3200" dirty="0">
                <a:solidFill>
                  <a:srgbClr val="FFFFFF"/>
                </a:solidFill>
              </a:rPr>
              <a:t>Application</a:t>
            </a:r>
            <a:endParaRPr lang="en-US" sz="3200" dirty="0">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NIDA3005"/>
          <p:cNvPicPr>
            <a:picLocks noChangeAspect="1" noChangeArrowheads="1"/>
          </p:cNvPicPr>
          <p:nvPr/>
        </p:nvPicPr>
        <p:blipFill>
          <a:blip r:embed="rId1"/>
          <a:srcRect t="16275"/>
          <a:stretch>
            <a:fillRect/>
          </a:stretch>
        </p:blipFill>
        <p:spPr bwMode="auto">
          <a:xfrm>
            <a:off x="370344" y="844809"/>
            <a:ext cx="8424863" cy="5456238"/>
          </a:xfrm>
          <a:prstGeom prst="rect">
            <a:avLst/>
          </a:prstGeom>
          <a:noFill/>
          <a:ln w="9525">
            <a:noFill/>
            <a:miter lim="800000"/>
            <a:headEnd/>
            <a:tailEnd/>
          </a:ln>
        </p:spPr>
      </p:pic>
      <p:sp>
        <p:nvSpPr>
          <p:cNvPr id="122883" name="Rectangle 3"/>
          <p:cNvSpPr>
            <a:spLocks noChangeArrowheads="1"/>
          </p:cNvSpPr>
          <p:nvPr/>
        </p:nvSpPr>
        <p:spPr bwMode="auto">
          <a:xfrm>
            <a:off x="4547057" y="916247"/>
            <a:ext cx="504825" cy="3816350"/>
          </a:xfrm>
          <a:prstGeom prst="rect">
            <a:avLst/>
          </a:prstGeom>
          <a:solidFill>
            <a:srgbClr val="FFFF00">
              <a:alpha val="25098"/>
            </a:srgbClr>
          </a:solidFill>
          <a:ln w="9525">
            <a:solidFill>
              <a:schemeClr val="tx1"/>
            </a:solidFill>
            <a:prstDash val="dash"/>
            <a:miter lim="800000"/>
          </a:ln>
        </p:spPr>
        <p:txBody>
          <a:bodyPr wrap="none" anchor="ctr"/>
          <a:lstStyle/>
          <a:p>
            <a:endParaRPr lang="en-US"/>
          </a:p>
        </p:txBody>
      </p:sp>
      <p:sp>
        <p:nvSpPr>
          <p:cNvPr id="122884" name="Line 4"/>
          <p:cNvSpPr>
            <a:spLocks noChangeShapeType="1"/>
          </p:cNvSpPr>
          <p:nvPr/>
        </p:nvSpPr>
        <p:spPr bwMode="auto">
          <a:xfrm flipH="1" flipV="1">
            <a:off x="4834394" y="2140209"/>
            <a:ext cx="1873250" cy="3240088"/>
          </a:xfrm>
          <a:prstGeom prst="line">
            <a:avLst/>
          </a:prstGeom>
          <a:noFill/>
          <a:ln w="9525">
            <a:solidFill>
              <a:schemeClr val="tx1"/>
            </a:solidFill>
            <a:round/>
            <a:tailEnd type="triangl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8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animBg="1"/>
      <p:bldP spid="12288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NIDA3075"/>
          <p:cNvPicPr>
            <a:picLocks noChangeAspect="1" noChangeArrowheads="1"/>
          </p:cNvPicPr>
          <p:nvPr/>
        </p:nvPicPr>
        <p:blipFill>
          <a:blip r:embed="rId1"/>
          <a:srcRect t="16275"/>
          <a:stretch>
            <a:fillRect/>
          </a:stretch>
        </p:blipFill>
        <p:spPr bwMode="auto">
          <a:xfrm>
            <a:off x="312817" y="798315"/>
            <a:ext cx="8497888" cy="5502275"/>
          </a:xfrm>
          <a:prstGeom prst="rect">
            <a:avLst/>
          </a:prstGeom>
          <a:noFill/>
          <a:ln w="9525">
            <a:noFill/>
            <a:miter lim="800000"/>
            <a:headEnd/>
            <a:tailEnd/>
          </a:ln>
        </p:spPr>
      </p:pic>
      <p:sp>
        <p:nvSpPr>
          <p:cNvPr id="123907" name="Rectangle 3"/>
          <p:cNvSpPr>
            <a:spLocks noChangeArrowheads="1"/>
          </p:cNvSpPr>
          <p:nvPr/>
        </p:nvSpPr>
        <p:spPr bwMode="auto">
          <a:xfrm>
            <a:off x="4633992" y="869753"/>
            <a:ext cx="504825" cy="3816350"/>
          </a:xfrm>
          <a:prstGeom prst="rect">
            <a:avLst/>
          </a:prstGeom>
          <a:solidFill>
            <a:srgbClr val="FFFF00">
              <a:alpha val="25098"/>
            </a:srgbClr>
          </a:solidFill>
          <a:ln w="9525">
            <a:solidFill>
              <a:schemeClr val="tx1"/>
            </a:solidFill>
            <a:prstDash val="dash"/>
            <a:miter lim="800000"/>
          </a:ln>
        </p:spPr>
        <p:txBody>
          <a:bodyPr wrap="none" anchor="ctr"/>
          <a:lstStyle/>
          <a:p>
            <a:endParaRPr lang="en-US"/>
          </a:p>
        </p:txBody>
      </p:sp>
      <p:sp>
        <p:nvSpPr>
          <p:cNvPr id="123908" name="Line 4"/>
          <p:cNvSpPr>
            <a:spLocks noChangeShapeType="1"/>
          </p:cNvSpPr>
          <p:nvPr/>
        </p:nvSpPr>
        <p:spPr bwMode="auto">
          <a:xfrm flipH="1" flipV="1">
            <a:off x="4921330" y="3893940"/>
            <a:ext cx="936625" cy="1439863"/>
          </a:xfrm>
          <a:prstGeom prst="line">
            <a:avLst/>
          </a:prstGeom>
          <a:noFill/>
          <a:ln w="9525">
            <a:solidFill>
              <a:schemeClr val="tx1"/>
            </a:solidFill>
            <a:round/>
            <a:tailEnd type="triangl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9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39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animBg="1"/>
      <p:bldP spid="12390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NIDA3005"/>
          <p:cNvPicPr>
            <a:picLocks noChangeAspect="1" noChangeArrowheads="1"/>
          </p:cNvPicPr>
          <p:nvPr/>
        </p:nvPicPr>
        <p:blipFill>
          <a:blip r:embed="rId1"/>
          <a:srcRect t="16275" b="18414"/>
          <a:stretch>
            <a:fillRect/>
          </a:stretch>
        </p:blipFill>
        <p:spPr bwMode="auto">
          <a:xfrm>
            <a:off x="323850" y="3142484"/>
            <a:ext cx="8496300" cy="3024187"/>
          </a:xfrm>
          <a:prstGeom prst="rect">
            <a:avLst/>
          </a:prstGeom>
          <a:noFill/>
          <a:ln w="9525">
            <a:noFill/>
            <a:miter lim="800000"/>
            <a:headEnd/>
            <a:tailEnd/>
          </a:ln>
        </p:spPr>
      </p:pic>
      <p:pic>
        <p:nvPicPr>
          <p:cNvPr id="3" name="Picture 7"/>
          <p:cNvPicPr>
            <a:picLocks noChangeAspect="1" noChangeArrowheads="1"/>
          </p:cNvPicPr>
          <p:nvPr/>
        </p:nvPicPr>
        <p:blipFill>
          <a:blip r:embed="rId2"/>
          <a:srcRect/>
          <a:stretch>
            <a:fillRect/>
          </a:stretch>
        </p:blipFill>
        <p:spPr bwMode="auto">
          <a:xfrm>
            <a:off x="2771775" y="4409975"/>
            <a:ext cx="1944688" cy="860425"/>
          </a:xfrm>
          <a:prstGeom prst="rect">
            <a:avLst/>
          </a:prstGeom>
          <a:noFill/>
          <a:ln w="9525">
            <a:noFill/>
            <a:miter lim="800000"/>
            <a:headEnd/>
            <a:tailEnd/>
          </a:ln>
        </p:spPr>
      </p:pic>
      <p:pic>
        <p:nvPicPr>
          <p:cNvPr id="4" name="Picture 4" descr="NIDA3075"/>
          <p:cNvPicPr>
            <a:picLocks noChangeAspect="1" noChangeArrowheads="1"/>
          </p:cNvPicPr>
          <p:nvPr/>
        </p:nvPicPr>
        <p:blipFill>
          <a:blip r:embed="rId3"/>
          <a:srcRect t="16275" b="18626"/>
          <a:stretch>
            <a:fillRect/>
          </a:stretch>
        </p:blipFill>
        <p:spPr bwMode="auto">
          <a:xfrm>
            <a:off x="323850" y="88800"/>
            <a:ext cx="8496300" cy="3024188"/>
          </a:xfrm>
          <a:prstGeom prst="rect">
            <a:avLst/>
          </a:prstGeom>
          <a:noFill/>
          <a:ln w="9525">
            <a:noFill/>
            <a:miter lim="800000"/>
            <a:headEnd/>
            <a:tailEnd/>
          </a:ln>
        </p:spPr>
      </p:pic>
      <p:pic>
        <p:nvPicPr>
          <p:cNvPr id="5" name="Picture 6"/>
          <p:cNvPicPr>
            <a:picLocks noChangeAspect="1" noChangeArrowheads="1"/>
          </p:cNvPicPr>
          <p:nvPr/>
        </p:nvPicPr>
        <p:blipFill>
          <a:blip r:embed="rId4"/>
          <a:srcRect/>
          <a:stretch>
            <a:fillRect/>
          </a:stretch>
        </p:blipFill>
        <p:spPr bwMode="auto">
          <a:xfrm>
            <a:off x="2555875" y="1601688"/>
            <a:ext cx="2089150" cy="874712"/>
          </a:xfrm>
          <a:prstGeom prst="rect">
            <a:avLst/>
          </a:prstGeom>
          <a:noFill/>
          <a:ln w="9525">
            <a:noFill/>
            <a:miter lim="800000"/>
            <a:headEnd/>
            <a:tailEnd/>
          </a:ln>
        </p:spPr>
      </p:pic>
      <p:sp>
        <p:nvSpPr>
          <p:cNvPr id="6" name="TextBox 5"/>
          <p:cNvSpPr txBox="1"/>
          <p:nvPr/>
        </p:nvSpPr>
        <p:spPr>
          <a:xfrm>
            <a:off x="122376" y="6340120"/>
            <a:ext cx="9055749" cy="369332"/>
          </a:xfrm>
          <a:prstGeom prst="rect">
            <a:avLst/>
          </a:prstGeom>
          <a:noFill/>
        </p:spPr>
        <p:txBody>
          <a:bodyPr wrap="none" rtlCol="0">
            <a:spAutoFit/>
          </a:bodyPr>
          <a:lstStyle/>
          <a:p>
            <a:r>
              <a:rPr lang="en-US" altLang="zh-CN" dirty="0">
                <a:solidFill>
                  <a:schemeClr val="bg1"/>
                </a:solidFill>
              </a:rPr>
              <a:t>Other techniques need to be combined with IR to differentiate above molecules</a:t>
            </a:r>
            <a:endParaRPr lang="zh-CN" altLang="en-US" dirty="0">
              <a:solidFill>
                <a:schemeClr val="bg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60045" y="164465"/>
            <a:ext cx="8423910" cy="596074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0" y="990600"/>
            <a:ext cx="8425815" cy="224282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38200" y="76200"/>
            <a:ext cx="7313295" cy="659003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3675" y="3911600"/>
            <a:ext cx="8862695" cy="2822575"/>
          </a:xfrm>
          <a:prstGeom prst="rect">
            <a:avLst/>
          </a:prstGeom>
        </p:spPr>
      </p:pic>
      <p:pic>
        <p:nvPicPr>
          <p:cNvPr id="3" name="图片 2"/>
          <p:cNvPicPr>
            <a:picLocks noChangeAspect="1"/>
          </p:cNvPicPr>
          <p:nvPr/>
        </p:nvPicPr>
        <p:blipFill>
          <a:blip r:embed="rId2"/>
          <a:srcRect t="9581"/>
          <a:stretch>
            <a:fillRect/>
          </a:stretch>
        </p:blipFill>
        <p:spPr>
          <a:xfrm>
            <a:off x="193675" y="76200"/>
            <a:ext cx="8839200" cy="38354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7735" y="228600"/>
            <a:ext cx="7315200" cy="1066800"/>
          </a:xfrm>
        </p:spPr>
        <p:txBody>
          <a:bodyPr>
            <a:normAutofit fontScale="90000"/>
          </a:bodyPr>
          <a:lstStyle/>
          <a:p>
            <a:r>
              <a:rPr lang="en-GB" altLang="zh-CN" b="1" dirty="0">
                <a:solidFill>
                  <a:srgbClr val="AC0000"/>
                </a:solidFill>
              </a:rPr>
              <a:t>1</a:t>
            </a:r>
            <a:r>
              <a:rPr lang="en-US" altLang="en-GB" b="1" dirty="0">
                <a:solidFill>
                  <a:srgbClr val="AC0000"/>
                </a:solidFill>
              </a:rPr>
              <a:t>5</a:t>
            </a:r>
            <a:r>
              <a:rPr lang="en-GB" altLang="zh-CN" b="1" dirty="0">
                <a:solidFill>
                  <a:srgbClr val="AC0000"/>
                </a:solidFill>
              </a:rPr>
              <a:t>.</a:t>
            </a:r>
            <a:r>
              <a:rPr lang="en-US" altLang="en-GB" b="1" dirty="0">
                <a:solidFill>
                  <a:srgbClr val="AC0000"/>
                </a:solidFill>
              </a:rPr>
              <a:t>3</a:t>
            </a:r>
            <a:r>
              <a:rPr lang="en-GB" altLang="zh-CN" b="1" dirty="0">
                <a:solidFill>
                  <a:srgbClr val="AC0000"/>
                </a:solidFill>
              </a:rPr>
              <a:t> </a:t>
            </a:r>
            <a:r>
              <a:rPr lang="en-US" altLang="en-GB" b="1" dirty="0">
                <a:solidFill>
                  <a:srgbClr val="AC0000"/>
                </a:solidFill>
              </a:rPr>
              <a:t>Hydrogen Nuclear Magnetic Resonance Spectroscopy</a:t>
            </a:r>
            <a:endParaRPr lang="en-US" altLang="en-GB" b="1" dirty="0">
              <a:solidFill>
                <a:srgbClr val="AC0000"/>
              </a:solidFill>
            </a:endParaRPr>
          </a:p>
        </p:txBody>
      </p:sp>
      <p:pic>
        <p:nvPicPr>
          <p:cNvPr id="3" name="图片 2"/>
          <p:cNvPicPr>
            <a:picLocks noChangeAspect="1"/>
          </p:cNvPicPr>
          <p:nvPr/>
        </p:nvPicPr>
        <p:blipFill>
          <a:blip r:embed="rId1"/>
          <a:stretch>
            <a:fillRect/>
          </a:stretch>
        </p:blipFill>
        <p:spPr>
          <a:xfrm>
            <a:off x="207645" y="1600200"/>
            <a:ext cx="8728075" cy="1336040"/>
          </a:xfrm>
          <a:prstGeom prst="rect">
            <a:avLst/>
          </a:prstGeom>
        </p:spPr>
      </p:pic>
      <p:pic>
        <p:nvPicPr>
          <p:cNvPr id="5" name="图片 4"/>
          <p:cNvPicPr>
            <a:picLocks noChangeAspect="1"/>
          </p:cNvPicPr>
          <p:nvPr/>
        </p:nvPicPr>
        <p:blipFill>
          <a:blip r:embed="rId2"/>
          <a:srcRect b="36615"/>
          <a:stretch>
            <a:fillRect/>
          </a:stretch>
        </p:blipFill>
        <p:spPr>
          <a:xfrm>
            <a:off x="207645" y="3048000"/>
            <a:ext cx="8728075" cy="16764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600" y="228600"/>
            <a:ext cx="8763000" cy="1143000"/>
          </a:xfrm>
        </p:spPr>
        <p:txBody>
          <a:bodyPr>
            <a:normAutofit fontScale="90000"/>
          </a:bodyPr>
          <a:lstStyle/>
          <a:p>
            <a:r>
              <a:rPr lang="en-US" altLang="zh-CN" b="1" dirty="0">
                <a:solidFill>
                  <a:srgbClr val="AC0000"/>
                </a:solidFill>
              </a:rPr>
              <a:t>Nuclear magnetic resonance (NMR)</a:t>
            </a:r>
            <a:br>
              <a:rPr lang="en-US" altLang="zh-CN" b="1" dirty="0">
                <a:solidFill>
                  <a:srgbClr val="AC0000"/>
                </a:solidFill>
              </a:rPr>
            </a:br>
            <a:r>
              <a:rPr lang="en-US" altLang="zh-CN" b="1" dirty="0">
                <a:solidFill>
                  <a:srgbClr val="AC0000"/>
                </a:solidFill>
              </a:rPr>
              <a:t>spectroscopy</a:t>
            </a:r>
            <a:br>
              <a:rPr lang="en-US" altLang="zh-CN" b="1" dirty="0">
                <a:solidFill>
                  <a:srgbClr val="AC0000"/>
                </a:solidFill>
              </a:rPr>
            </a:br>
            <a:r>
              <a:rPr lang="en-US" altLang="zh-CN" sz="3600" b="1" dirty="0">
                <a:solidFill>
                  <a:srgbClr val="AC0000"/>
                </a:solidFill>
              </a:rPr>
              <a:t>The principles of NMR</a:t>
            </a:r>
            <a:endParaRPr lang="zh-CN" altLang="en-US" sz="3600" b="1" dirty="0">
              <a:solidFill>
                <a:srgbClr val="AC0000"/>
              </a:solidFill>
            </a:endParaRPr>
          </a:p>
        </p:txBody>
      </p:sp>
      <p:sp>
        <p:nvSpPr>
          <p:cNvPr id="3" name="内容占位符 2"/>
          <p:cNvSpPr>
            <a:spLocks noGrp="1"/>
          </p:cNvSpPr>
          <p:nvPr>
            <p:ph idx="1"/>
          </p:nvPr>
        </p:nvSpPr>
        <p:spPr>
          <a:xfrm>
            <a:off x="228600" y="1600200"/>
            <a:ext cx="8839200" cy="5257800"/>
          </a:xfrm>
        </p:spPr>
        <p:txBody>
          <a:bodyPr>
            <a:normAutofit fontScale="85000" lnSpcReduction="10000"/>
          </a:bodyPr>
          <a:lstStyle/>
          <a:p>
            <a:r>
              <a:rPr lang="en-US" altLang="zh-CN" dirty="0"/>
              <a:t>Nuclear magnetic resonance spectroscopy, a powerful technique for finding the structure and shape of molecules, depends on a combination of nuclear physics and chemistry. </a:t>
            </a:r>
            <a:endParaRPr lang="en-US" altLang="zh-CN" dirty="0"/>
          </a:p>
          <a:p>
            <a:r>
              <a:rPr lang="en-US" altLang="zh-CN" b="1" dirty="0">
                <a:solidFill>
                  <a:srgbClr val="AC0000"/>
                </a:solidFill>
              </a:rPr>
              <a:t>The nuclei of atoms with an odd number of nucleons such as </a:t>
            </a:r>
            <a:r>
              <a:rPr lang="en-US" altLang="zh-CN" b="1" baseline="30000" dirty="0">
                <a:solidFill>
                  <a:srgbClr val="AC0000"/>
                </a:solidFill>
              </a:rPr>
              <a:t>1</a:t>
            </a:r>
            <a:r>
              <a:rPr lang="en-US" altLang="zh-CN" b="1" dirty="0">
                <a:solidFill>
                  <a:srgbClr val="AC0000"/>
                </a:solidFill>
              </a:rPr>
              <a:t>H, </a:t>
            </a:r>
            <a:r>
              <a:rPr lang="en-US" altLang="zh-CN" b="1" baseline="30000" dirty="0">
                <a:solidFill>
                  <a:srgbClr val="AC0000"/>
                </a:solidFill>
              </a:rPr>
              <a:t>13</a:t>
            </a:r>
            <a:r>
              <a:rPr lang="en-US" altLang="zh-CN" b="1" dirty="0">
                <a:solidFill>
                  <a:srgbClr val="AC0000"/>
                </a:solidFill>
              </a:rPr>
              <a:t>C, </a:t>
            </a:r>
            <a:r>
              <a:rPr lang="en-US" altLang="zh-CN" b="1" baseline="30000" dirty="0">
                <a:solidFill>
                  <a:srgbClr val="AC0000"/>
                </a:solidFill>
              </a:rPr>
              <a:t>19</a:t>
            </a:r>
            <a:r>
              <a:rPr lang="en-US" altLang="zh-CN" b="1" dirty="0">
                <a:solidFill>
                  <a:srgbClr val="AC0000"/>
                </a:solidFill>
              </a:rPr>
              <a:t>F, and </a:t>
            </a:r>
            <a:r>
              <a:rPr lang="en-US" altLang="zh-CN" b="1" baseline="30000" dirty="0">
                <a:solidFill>
                  <a:srgbClr val="AC0000"/>
                </a:solidFill>
              </a:rPr>
              <a:t>31</a:t>
            </a:r>
            <a:r>
              <a:rPr lang="en-US" altLang="zh-CN" b="1" dirty="0">
                <a:solidFill>
                  <a:srgbClr val="AC0000"/>
                </a:solidFill>
              </a:rPr>
              <a:t>P, spin and behave like tiny bar magnets</a:t>
            </a:r>
            <a:r>
              <a:rPr lang="en-US" altLang="zh-CN" dirty="0"/>
              <a:t>. </a:t>
            </a:r>
            <a:endParaRPr lang="en-US" altLang="zh-CN" dirty="0"/>
          </a:p>
          <a:p>
            <a:r>
              <a:rPr lang="en-US" altLang="zh-CN" b="1" dirty="0">
                <a:solidFill>
                  <a:srgbClr val="AC0000"/>
                </a:solidFill>
              </a:rPr>
              <a:t>If placed in an external magnetic field, some of these nuclei will line up with an applied field and, if they have sufficient energy, some will line up against it</a:t>
            </a:r>
            <a:r>
              <a:rPr lang="en-US" altLang="zh-CN" dirty="0"/>
              <a:t>. </a:t>
            </a:r>
            <a:endParaRPr lang="en-US" altLang="zh-CN" dirty="0"/>
          </a:p>
          <a:p>
            <a:r>
              <a:rPr lang="en-US" altLang="zh-CN" dirty="0"/>
              <a:t>This arrangement leads to </a:t>
            </a:r>
            <a:r>
              <a:rPr lang="en-US" altLang="zh-CN" b="1" dirty="0">
                <a:solidFill>
                  <a:srgbClr val="AC0000"/>
                </a:solidFill>
              </a:rPr>
              <a:t>two nuclear energy levels; the energy needed for the nuclei to reverse their spin and change their orientation in a magnetic field can be provided by radio waves</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3"/>
          <p:cNvSpPr>
            <a:spLocks noGrp="1" noChangeArrowheads="1"/>
          </p:cNvSpPr>
          <p:nvPr>
            <p:ph idx="4294967295"/>
          </p:nvPr>
        </p:nvSpPr>
        <p:spPr>
          <a:xfrm>
            <a:off x="533400" y="1364827"/>
            <a:ext cx="8153400" cy="2209800"/>
          </a:xfrm>
        </p:spPr>
        <p:txBody>
          <a:bodyPr/>
          <a:lstStyle/>
          <a:p>
            <a:pPr eaLnBrk="1" hangingPunct="1"/>
            <a:r>
              <a:rPr lang="en-US" altLang="zh-CN" dirty="0">
                <a:ea typeface="宋体" panose="02010600030101010101" pitchFamily="2" charset="-122"/>
              </a:rPr>
              <a:t>A nucleus with an odd atomic number or an odd mass number has a nuclear spin.</a:t>
            </a:r>
            <a:endParaRPr lang="en-US" altLang="zh-CN" dirty="0">
              <a:ea typeface="宋体" panose="02010600030101010101" pitchFamily="2" charset="-122"/>
            </a:endParaRPr>
          </a:p>
          <a:p>
            <a:pPr eaLnBrk="1" hangingPunct="1"/>
            <a:r>
              <a:rPr lang="en-US" altLang="zh-CN" dirty="0">
                <a:ea typeface="宋体" panose="02010600030101010101" pitchFamily="2" charset="-122"/>
              </a:rPr>
              <a:t>The spinning charged nucleus generates a magnetic field.</a:t>
            </a:r>
            <a:endParaRPr lang="en-US" altLang="zh-CN" dirty="0">
              <a:ea typeface="宋体" panose="02010600030101010101" pitchFamily="2" charset="-122"/>
            </a:endParaRPr>
          </a:p>
        </p:txBody>
      </p:sp>
      <p:sp>
        <p:nvSpPr>
          <p:cNvPr id="5122" name="Rectangle 2"/>
          <p:cNvSpPr>
            <a:spLocks noGrp="1" noChangeArrowheads="1"/>
          </p:cNvSpPr>
          <p:nvPr>
            <p:ph type="title" idx="4294967295"/>
          </p:nvPr>
        </p:nvSpPr>
        <p:spPr>
          <a:xfrm>
            <a:off x="394164" y="279631"/>
            <a:ext cx="7772400" cy="1143000"/>
          </a:xfrm>
        </p:spPr>
        <p:txBody>
          <a:bodyPr/>
          <a:lstStyle/>
          <a:p>
            <a:pPr eaLnBrk="1" fontAlgn="auto" hangingPunct="1">
              <a:spcAft>
                <a:spcPts val="0"/>
              </a:spcAft>
              <a:defRPr/>
            </a:pPr>
            <a:r>
              <a:rPr lang="en-US" dirty="0"/>
              <a:t>Nuclear Spin</a:t>
            </a:r>
            <a:endParaRPr lang="en-US" dirty="0"/>
          </a:p>
        </p:txBody>
      </p:sp>
      <p:grpSp>
        <p:nvGrpSpPr>
          <p:cNvPr id="2" name="Group 11"/>
          <p:cNvGrpSpPr/>
          <p:nvPr/>
        </p:nvGrpSpPr>
        <p:grpSpPr bwMode="auto">
          <a:xfrm>
            <a:off x="420028" y="3574627"/>
            <a:ext cx="8458200" cy="2743200"/>
            <a:chOff x="288" y="2160"/>
            <a:chExt cx="5328" cy="1728"/>
          </a:xfrm>
        </p:grpSpPr>
        <p:pic>
          <p:nvPicPr>
            <p:cNvPr id="13318" name="Picture 7" descr="E:\Wade ed5 PPT\Graphics\Chapter 13\Reduced\FG13_01-01left.jpg"/>
            <p:cNvPicPr>
              <a:picLocks noChangeAspect="1" noChangeArrowheads="1"/>
            </p:cNvPicPr>
            <p:nvPr/>
          </p:nvPicPr>
          <p:blipFill>
            <a:blip r:embed="rId1"/>
            <a:srcRect/>
            <a:stretch>
              <a:fillRect/>
            </a:stretch>
          </p:blipFill>
          <p:spPr bwMode="auto">
            <a:xfrm>
              <a:off x="288" y="2198"/>
              <a:ext cx="3456" cy="1690"/>
            </a:xfrm>
            <a:prstGeom prst="rect">
              <a:avLst/>
            </a:prstGeom>
            <a:noFill/>
            <a:ln w="9525">
              <a:noFill/>
              <a:miter lim="800000"/>
              <a:headEnd/>
              <a:tailEnd/>
            </a:ln>
          </p:spPr>
        </p:pic>
        <p:pic>
          <p:nvPicPr>
            <p:cNvPr id="13319" name="Picture 8" descr="E:\Wade ed5 PPT\Graphics\Chapter 13\Reduced\FG13_01-01rgt.jpg"/>
            <p:cNvPicPr>
              <a:picLocks noChangeAspect="1" noChangeArrowheads="1"/>
            </p:cNvPicPr>
            <p:nvPr/>
          </p:nvPicPr>
          <p:blipFill>
            <a:blip r:embed="rId2"/>
            <a:srcRect/>
            <a:stretch>
              <a:fillRect/>
            </a:stretch>
          </p:blipFill>
          <p:spPr bwMode="auto">
            <a:xfrm>
              <a:off x="3840" y="2160"/>
              <a:ext cx="1776" cy="1708"/>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639762"/>
          </a:xfrm>
        </p:spPr>
        <p:txBody>
          <a:bodyPr>
            <a:noAutofit/>
          </a:bodyPr>
          <a:lstStyle/>
          <a:p>
            <a:r>
              <a:rPr lang="en-US" altLang="zh-CN" sz="4000" b="1" dirty="0">
                <a:solidFill>
                  <a:srgbClr val="C00000"/>
                </a:solidFill>
              </a:rPr>
              <a:t>Fragmentation patterns</a:t>
            </a:r>
            <a:endParaRPr lang="en-US" altLang="zh-CN" sz="4000" b="1" dirty="0">
              <a:solidFill>
                <a:srgbClr val="C00000"/>
              </a:solidFill>
            </a:endParaRPr>
          </a:p>
        </p:txBody>
      </p:sp>
      <p:sp>
        <p:nvSpPr>
          <p:cNvPr id="3" name="内容占位符 2"/>
          <p:cNvSpPr>
            <a:spLocks noGrp="1"/>
          </p:cNvSpPr>
          <p:nvPr>
            <p:ph idx="1"/>
          </p:nvPr>
        </p:nvSpPr>
        <p:spPr>
          <a:xfrm>
            <a:off x="457200" y="1143000"/>
            <a:ext cx="8229600" cy="5334000"/>
          </a:xfrm>
        </p:spPr>
        <p:txBody>
          <a:bodyPr>
            <a:normAutofit/>
          </a:bodyPr>
          <a:lstStyle/>
          <a:p>
            <a:r>
              <a:rPr lang="en-US" altLang="zh-CN" sz="2800" dirty="0"/>
              <a:t>The ionization process in the mass spectrometer involves an electron from an electron gun hitting the incident species and removing an electron:</a:t>
            </a:r>
            <a:endParaRPr lang="en-US" altLang="zh-CN" sz="2800" dirty="0"/>
          </a:p>
          <a:p>
            <a:pPr lvl="2"/>
            <a:r>
              <a:rPr lang="en-US" altLang="zh-CN" sz="2800" dirty="0"/>
              <a:t>M (g) + e</a:t>
            </a:r>
            <a:r>
              <a:rPr lang="en-US" altLang="zh-CN" sz="2800" baseline="30000" dirty="0"/>
              <a:t>–</a:t>
            </a:r>
            <a:r>
              <a:rPr lang="en-US" altLang="zh-CN" sz="2800" dirty="0"/>
              <a:t> </a:t>
            </a:r>
            <a:r>
              <a:rPr lang="zh-CN" altLang="en-US" sz="2800" dirty="0"/>
              <a:t>→ </a:t>
            </a:r>
            <a:r>
              <a:rPr lang="en-US" altLang="zh-CN" sz="2800" dirty="0"/>
              <a:t>M</a:t>
            </a:r>
            <a:r>
              <a:rPr lang="en-US" altLang="zh-CN" sz="2800" baseline="30000" dirty="0"/>
              <a:t>+</a:t>
            </a:r>
            <a:r>
              <a:rPr lang="en-US" altLang="zh-CN" sz="2800" dirty="0"/>
              <a:t> (g) + 2 e</a:t>
            </a:r>
            <a:r>
              <a:rPr lang="en-US" altLang="zh-CN" sz="2800" baseline="30000" dirty="0"/>
              <a:t>–</a:t>
            </a:r>
            <a:endParaRPr lang="en-US" altLang="zh-CN" sz="2800" baseline="30000" dirty="0"/>
          </a:p>
          <a:p>
            <a:r>
              <a:rPr lang="en-US" altLang="zh-CN" sz="2800" dirty="0"/>
              <a:t>The collision can be so energetic that it causes the molecule to break up into different fragments.</a:t>
            </a:r>
            <a:endParaRPr lang="en-US" altLang="zh-CN" sz="2800" dirty="0"/>
          </a:p>
        </p:txBody>
      </p:sp>
      <p:pic>
        <p:nvPicPr>
          <p:cNvPr id="4" name="图片 3"/>
          <p:cNvPicPr>
            <a:picLocks noChangeAspect="1"/>
          </p:cNvPicPr>
          <p:nvPr/>
        </p:nvPicPr>
        <p:blipFill rotWithShape="1">
          <a:blip r:embed="rId1">
            <a:biLevel thresh="75000"/>
          </a:blip>
          <a:srcRect r="1739"/>
          <a:stretch>
            <a:fillRect/>
          </a:stretch>
        </p:blipFill>
        <p:spPr>
          <a:xfrm>
            <a:off x="425117" y="4191000"/>
            <a:ext cx="6890084" cy="1151518"/>
          </a:xfrm>
          <a:prstGeom prst="rect">
            <a:avLst/>
          </a:prstGeom>
        </p:spPr>
      </p:pic>
      <p:sp>
        <p:nvSpPr>
          <p:cNvPr id="5" name="文本框 4"/>
          <p:cNvSpPr txBox="1"/>
          <p:nvPr/>
        </p:nvSpPr>
        <p:spPr>
          <a:xfrm>
            <a:off x="7315201" y="4191000"/>
            <a:ext cx="1828799" cy="1200329"/>
          </a:xfrm>
          <a:prstGeom prst="rect">
            <a:avLst/>
          </a:prstGeom>
          <a:solidFill>
            <a:srgbClr val="FFFFFF"/>
          </a:solidFill>
        </p:spPr>
        <p:txBody>
          <a:bodyPr wrap="square" rtlCol="0">
            <a:spAutoFit/>
          </a:bodyPr>
          <a:lstStyle/>
          <a:p>
            <a:r>
              <a:rPr lang="en-US" altLang="zh-CN" sz="2400" b="1" dirty="0"/>
              <a:t>+        e</a:t>
            </a:r>
            <a:r>
              <a:rPr lang="en-US" altLang="zh-CN" sz="2400" b="1" baseline="30000" dirty="0"/>
              <a:t>—</a:t>
            </a:r>
            <a:endParaRPr lang="en-US" altLang="zh-CN" sz="2400" b="1" dirty="0"/>
          </a:p>
          <a:p>
            <a:endParaRPr lang="en-US" altLang="zh-CN" sz="2400" b="1" baseline="30000" dirty="0"/>
          </a:p>
          <a:p>
            <a:endParaRPr lang="en-US" altLang="zh-CN" sz="2400" b="1" baseline="30000" dirty="0"/>
          </a:p>
          <a:p>
            <a:endParaRPr lang="zh-CN" altLang="en-US" sz="2400" b="1" baseline="30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762000" y="1431864"/>
            <a:ext cx="7772400" cy="762000"/>
          </a:xfrm>
        </p:spPr>
        <p:txBody>
          <a:bodyPr>
            <a:normAutofit fontScale="92500" lnSpcReduction="10000"/>
          </a:bodyPr>
          <a:lstStyle/>
          <a:p>
            <a:pPr marL="365760" indent="-255905" eaLnBrk="1" fontAlgn="auto" hangingPunct="1">
              <a:lnSpc>
                <a:spcPct val="90000"/>
              </a:lnSpc>
              <a:spcAft>
                <a:spcPts val="0"/>
              </a:spcAft>
              <a:buFontTx/>
              <a:buNone/>
              <a:defRPr/>
            </a:pPr>
            <a:r>
              <a:rPr lang="en-US" sz="2800" dirty="0"/>
              <a:t>When placed in an external field, spinning protons act like bar magnets.</a:t>
            </a:r>
            <a:endParaRPr lang="en-US" sz="2800" dirty="0"/>
          </a:p>
        </p:txBody>
      </p:sp>
      <p:sp>
        <p:nvSpPr>
          <p:cNvPr id="6146" name="Rectangle 2"/>
          <p:cNvSpPr>
            <a:spLocks noGrp="1" noChangeArrowheads="1"/>
          </p:cNvSpPr>
          <p:nvPr>
            <p:ph type="title"/>
          </p:nvPr>
        </p:nvSpPr>
        <p:spPr>
          <a:xfrm>
            <a:off x="762000" y="278228"/>
            <a:ext cx="7716837" cy="940972"/>
          </a:xfrm>
        </p:spPr>
        <p:txBody>
          <a:bodyPr/>
          <a:lstStyle/>
          <a:p>
            <a:pPr eaLnBrk="1" fontAlgn="auto" hangingPunct="1">
              <a:spcAft>
                <a:spcPts val="0"/>
              </a:spcAft>
              <a:defRPr/>
            </a:pPr>
            <a:r>
              <a:rPr lang="en-US" dirty="0"/>
              <a:t>External Magnetic Field</a:t>
            </a:r>
            <a:endParaRPr lang="en-US" dirty="0"/>
          </a:p>
        </p:txBody>
      </p:sp>
      <p:pic>
        <p:nvPicPr>
          <p:cNvPr id="14342" name="Picture 6" descr="E:\Wade ed5 PPT\Graphics\Chapter 13\Reduced\FG13_02-01.jpg"/>
          <p:cNvPicPr>
            <a:picLocks noChangeAspect="1" noChangeArrowheads="1"/>
          </p:cNvPicPr>
          <p:nvPr/>
        </p:nvPicPr>
        <p:blipFill>
          <a:blip r:embed="rId1"/>
          <a:srcRect/>
          <a:stretch>
            <a:fillRect/>
          </a:stretch>
        </p:blipFill>
        <p:spPr bwMode="auto">
          <a:xfrm>
            <a:off x="184150" y="2661700"/>
            <a:ext cx="8610600" cy="28305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57502" y="194015"/>
            <a:ext cx="7772400" cy="1143000"/>
          </a:xfrm>
        </p:spPr>
        <p:txBody>
          <a:bodyPr/>
          <a:lstStyle/>
          <a:p>
            <a:pPr eaLnBrk="1" fontAlgn="auto" hangingPunct="1">
              <a:spcAft>
                <a:spcPts val="0"/>
              </a:spcAft>
              <a:defRPr/>
            </a:pPr>
            <a:r>
              <a:rPr lang="en-US" dirty="0"/>
              <a:t>Two Energy States</a:t>
            </a:r>
            <a:endParaRPr lang="en-US" dirty="0"/>
          </a:p>
        </p:txBody>
      </p:sp>
      <p:sp>
        <p:nvSpPr>
          <p:cNvPr id="7171" name="Rectangle 3"/>
          <p:cNvSpPr>
            <a:spLocks noGrp="1" noChangeArrowheads="1"/>
          </p:cNvSpPr>
          <p:nvPr>
            <p:ph type="body" sz="half" idx="1"/>
          </p:nvPr>
        </p:nvSpPr>
        <p:spPr>
          <a:xfrm>
            <a:off x="244802" y="1592320"/>
            <a:ext cx="4298732" cy="4572000"/>
          </a:xfrm>
        </p:spPr>
        <p:txBody>
          <a:bodyPr>
            <a:normAutofit/>
          </a:bodyPr>
          <a:lstStyle/>
          <a:p>
            <a:pPr marL="365760" indent="-255905" eaLnBrk="1" fontAlgn="auto" hangingPunct="1">
              <a:lnSpc>
                <a:spcPct val="90000"/>
              </a:lnSpc>
              <a:spcAft>
                <a:spcPts val="0"/>
              </a:spcAft>
              <a:buFontTx/>
              <a:buNone/>
              <a:defRPr/>
            </a:pPr>
            <a:r>
              <a:rPr lang="en-US" sz="2800" dirty="0"/>
              <a:t>The magnetic fields of the spinning nuclei will align either </a:t>
            </a:r>
            <a:r>
              <a:rPr lang="en-US" sz="2800" i="1" dirty="0"/>
              <a:t>with</a:t>
            </a:r>
            <a:r>
              <a:rPr lang="en-US" sz="2800" dirty="0"/>
              <a:t> the external field, or </a:t>
            </a:r>
            <a:r>
              <a:rPr lang="en-US" sz="2800" i="1" dirty="0"/>
              <a:t>against</a:t>
            </a:r>
            <a:r>
              <a:rPr lang="en-US" sz="2800" dirty="0"/>
              <a:t>  the field.</a:t>
            </a:r>
            <a:endParaRPr lang="en-US" sz="2800" dirty="0"/>
          </a:p>
          <a:p>
            <a:pPr marL="365760" indent="-255905" eaLnBrk="1" fontAlgn="auto" hangingPunct="1">
              <a:lnSpc>
                <a:spcPct val="90000"/>
              </a:lnSpc>
              <a:spcAft>
                <a:spcPts val="0"/>
              </a:spcAft>
              <a:buFontTx/>
              <a:buNone/>
              <a:defRPr/>
            </a:pPr>
            <a:endParaRPr lang="en-US" sz="2800" dirty="0"/>
          </a:p>
          <a:p>
            <a:pPr marL="365760" indent="-255905" eaLnBrk="1" fontAlgn="auto" hangingPunct="1">
              <a:lnSpc>
                <a:spcPct val="90000"/>
              </a:lnSpc>
              <a:spcAft>
                <a:spcPts val="0"/>
              </a:spcAft>
              <a:buFontTx/>
              <a:buNone/>
              <a:defRPr/>
            </a:pPr>
            <a:r>
              <a:rPr lang="en-US" sz="2800" dirty="0"/>
              <a:t>A photon with the right amount of energy can be absorbed and cause the spinning proton to flip.                     </a:t>
            </a:r>
            <a:endParaRPr lang="en-US" sz="2800" dirty="0"/>
          </a:p>
        </p:txBody>
      </p:sp>
      <p:sp>
        <p:nvSpPr>
          <p:cNvPr id="15364" name="Slide Number Placeholder 6"/>
          <p:cNvSpPr>
            <a:spLocks noGrp="1"/>
          </p:cNvSpPr>
          <p:nvPr>
            <p:ph type="sldNum" sz="quarter" idx="12"/>
          </p:nvPr>
        </p:nvSpPr>
        <p:spPr bwMode="auto">
          <a:noFill/>
          <a:ln>
            <a:miter lim="800000"/>
          </a:ln>
        </p:spPr>
        <p:txBody>
          <a:bodyPr/>
          <a:lstStyle/>
          <a:p>
            <a:fld id="{D9873A6E-E684-4565-9943-98BF05754FD5}" type="slidenum">
              <a:rPr lang="en-US" altLang="zh-CN"/>
            </a:fld>
            <a:endParaRPr lang="en-US" altLang="zh-CN"/>
          </a:p>
        </p:txBody>
      </p:sp>
      <p:pic>
        <p:nvPicPr>
          <p:cNvPr id="15365" name="Picture 7" descr="E:\Wade ed5 PPT\Graphics\Chapter 13\Reduced\FG13_003.gif"/>
          <p:cNvPicPr>
            <a:picLocks noChangeAspect="1" noChangeArrowheads="1"/>
          </p:cNvPicPr>
          <p:nvPr/>
        </p:nvPicPr>
        <p:blipFill>
          <a:blip r:embed="rId1"/>
          <a:srcRect/>
          <a:stretch>
            <a:fillRect/>
          </a:stretch>
        </p:blipFill>
        <p:spPr bwMode="auto">
          <a:xfrm>
            <a:off x="4784506" y="3697577"/>
            <a:ext cx="3944007" cy="2629338"/>
          </a:xfrm>
          <a:prstGeom prst="rect">
            <a:avLst/>
          </a:prstGeom>
          <a:noFill/>
          <a:ln w="9525">
            <a:noFill/>
            <a:miter lim="800000"/>
            <a:headEnd/>
            <a:tailEnd/>
          </a:ln>
        </p:spPr>
      </p:pic>
      <p:pic>
        <p:nvPicPr>
          <p:cNvPr id="6" name="图片 5" descr="300px-NMR_EPR.gif"/>
          <p:cNvPicPr>
            <a:picLocks noChangeAspect="1"/>
          </p:cNvPicPr>
          <p:nvPr/>
        </p:nvPicPr>
        <p:blipFill>
          <a:blip r:embed="rId2"/>
          <a:stretch>
            <a:fillRect/>
          </a:stretch>
        </p:blipFill>
        <p:spPr>
          <a:xfrm>
            <a:off x="4759106" y="1592320"/>
            <a:ext cx="4359494" cy="20925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utoUpdateAnimBg="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87px-EM_spectrum_svg.png"/>
          <p:cNvPicPr>
            <a:picLocks noChangeAspect="1"/>
          </p:cNvPicPr>
          <p:nvPr/>
        </p:nvPicPr>
        <p:blipFill>
          <a:blip r:embed="rId1"/>
          <a:stretch>
            <a:fillRect/>
          </a:stretch>
        </p:blipFill>
        <p:spPr>
          <a:xfrm>
            <a:off x="745097" y="2536367"/>
            <a:ext cx="7357537" cy="3935862"/>
          </a:xfrm>
          <a:prstGeom prst="rect">
            <a:avLst/>
          </a:prstGeom>
        </p:spPr>
      </p:pic>
      <p:sp>
        <p:nvSpPr>
          <p:cNvPr id="3" name="Rectangle 3"/>
          <p:cNvSpPr txBox="1">
            <a:spLocks noChangeArrowheads="1"/>
          </p:cNvSpPr>
          <p:nvPr/>
        </p:nvSpPr>
        <p:spPr>
          <a:xfrm>
            <a:off x="126128" y="667026"/>
            <a:ext cx="4757080" cy="1282689"/>
          </a:xfrm>
          <a:prstGeom prst="rect">
            <a:avLst/>
          </a:prstGeom>
          <a:solidFill>
            <a:schemeClr val="tx2"/>
          </a:solidFill>
        </p:spPr>
        <p:txBody>
          <a:bodyPr>
            <a:normAutofit/>
          </a:bodyPr>
          <a:lstStyle/>
          <a:p>
            <a:pPr marL="365760" marR="0" lvl="0" indent="-255905" algn="l"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mn-ea"/>
                <a:cs typeface="+mn-cs"/>
              </a:rPr>
              <a:t>The corresponding</a:t>
            </a:r>
            <a:r>
              <a:rPr kumimoji="0" lang="en-US" sz="2800" b="0" i="0" u="none" strike="noStrike" kern="1200" cap="none" spc="0" normalizeH="0" noProof="0" dirty="0">
                <a:ln>
                  <a:noFill/>
                </a:ln>
                <a:solidFill>
                  <a:schemeClr val="bg1"/>
                </a:solidFill>
                <a:effectLst>
                  <a:outerShdw blurRad="38100" dist="38100" dir="2700000" algn="tl">
                    <a:srgbClr val="000000">
                      <a:alpha val="43137"/>
                    </a:srgbClr>
                  </a:outerShdw>
                </a:effectLst>
                <a:uLnTx/>
                <a:uFillTx/>
                <a:latin typeface="+mn-lt"/>
                <a:ea typeface="+mn-ea"/>
                <a:cs typeface="+mn-cs"/>
              </a:rPr>
              <a:t> frequency </a:t>
            </a:r>
            <a:r>
              <a:rPr kumimoji="0" lang="el-GR" sz="2800" b="0" i="0" u="none" strike="noStrike" kern="1200" cap="none" spc="0" normalizeH="0" noProof="0" dirty="0">
                <a:ln>
                  <a:noFill/>
                </a:ln>
                <a:solidFill>
                  <a:schemeClr val="bg1"/>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ν</a:t>
            </a:r>
            <a:r>
              <a:rPr kumimoji="0" lang="en-US" sz="2800" b="0" i="0" u="none" strike="noStrike" kern="1200" cap="none" spc="0" normalizeH="0" noProof="0" dirty="0">
                <a:ln>
                  <a:noFill/>
                </a:ln>
                <a:solidFill>
                  <a:schemeClr val="bg1"/>
                </a:solidFill>
                <a:effectLst>
                  <a:outerShdw blurRad="38100" dist="38100" dir="2700000" algn="tl">
                    <a:srgbClr val="000000">
                      <a:alpha val="43137"/>
                    </a:srgbClr>
                  </a:outerShdw>
                </a:effectLst>
                <a:uLnTx/>
                <a:uFillTx/>
                <a:latin typeface="+mn-lt"/>
                <a:ea typeface="+mn-ea"/>
                <a:cs typeface="+mn-cs"/>
              </a:rPr>
              <a:t> of </a:t>
            </a:r>
            <a:r>
              <a:rPr kumimoji="0" lang="el-GR" sz="2800" b="0" i="0" u="none" strike="noStrike" kern="1200" cap="none" spc="0" normalizeH="0" noProof="0" dirty="0">
                <a:ln>
                  <a:noFill/>
                </a:ln>
                <a:solidFill>
                  <a:schemeClr val="bg1"/>
                </a:solidFill>
                <a:effectLst>
                  <a:outerShdw blurRad="38100" dist="38100" dir="2700000" algn="tl">
                    <a:srgbClr val="000000">
                      <a:alpha val="43137"/>
                    </a:srgbClr>
                  </a:outerShdw>
                </a:effectLst>
                <a:uLnTx/>
                <a:uFillTx/>
                <a:ea typeface="宋体" panose="02010600030101010101" pitchFamily="2" charset="-122"/>
              </a:rPr>
              <a:t>Δ</a:t>
            </a:r>
            <a:r>
              <a:rPr kumimoji="0" lang="en-US" sz="2800" b="0" i="0" u="none" strike="noStrike" kern="1200" cap="none" spc="0" normalizeH="0" noProof="0" dirty="0">
                <a:ln>
                  <a:noFill/>
                </a:ln>
                <a:solidFill>
                  <a:schemeClr val="bg1"/>
                </a:solidFill>
                <a:effectLst>
                  <a:outerShdw blurRad="38100" dist="38100" dir="2700000" algn="tl">
                    <a:srgbClr val="000000">
                      <a:alpha val="43137"/>
                    </a:srgbClr>
                  </a:outerShdw>
                </a:effectLst>
                <a:uLnTx/>
                <a:uFillTx/>
                <a:latin typeface="+mn-lt"/>
                <a:ea typeface="+mn-ea"/>
                <a:cs typeface="+mn-cs"/>
              </a:rPr>
              <a:t>E falls in the range of radio waves</a:t>
            </a:r>
            <a:r>
              <a:rPr kumimoji="0" lang="en-US" sz="2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mn-ea"/>
                <a:cs typeface="+mn-cs"/>
              </a:rPr>
              <a:t>.</a:t>
            </a:r>
            <a:endParaRPr kumimoji="0" lang="en-US" sz="2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mn-ea"/>
              <a:cs typeface="+mn-cs"/>
            </a:endParaRPr>
          </a:p>
        </p:txBody>
      </p:sp>
      <p:pic>
        <p:nvPicPr>
          <p:cNvPr id="4" name="Picture 7" descr="E:\Wade ed5 PPT\Graphics\Chapter 13\Reduced\FG13_003.gif"/>
          <p:cNvPicPr>
            <a:picLocks noChangeAspect="1" noChangeArrowheads="1"/>
          </p:cNvPicPr>
          <p:nvPr/>
        </p:nvPicPr>
        <p:blipFill>
          <a:blip r:embed="rId2"/>
          <a:srcRect/>
          <a:stretch>
            <a:fillRect/>
          </a:stretch>
        </p:blipFill>
        <p:spPr bwMode="auto">
          <a:xfrm>
            <a:off x="5360274" y="166410"/>
            <a:ext cx="3294797" cy="2196531"/>
          </a:xfrm>
          <a:prstGeom prst="rect">
            <a:avLst/>
          </a:prstGeom>
          <a:noFill/>
          <a:ln w="9525">
            <a:noFill/>
            <a:miter lim="800000"/>
            <a:headEnd/>
            <a:tailEnd/>
          </a:ln>
        </p:spPr>
      </p:pic>
      <p:sp>
        <p:nvSpPr>
          <p:cNvPr id="5" name="左大括号 4"/>
          <p:cNvSpPr/>
          <p:nvPr/>
        </p:nvSpPr>
        <p:spPr>
          <a:xfrm rot="5400000">
            <a:off x="5293124" y="2485759"/>
            <a:ext cx="540130" cy="641346"/>
          </a:xfrm>
          <a:prstGeom prst="leftBrace">
            <a:avLst/>
          </a:prstGeom>
          <a:noFill/>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弧形 5"/>
          <p:cNvSpPr/>
          <p:nvPr/>
        </p:nvSpPr>
        <p:spPr>
          <a:xfrm rot="6317660">
            <a:off x="4498721" y="-691339"/>
            <a:ext cx="3498553" cy="3267579"/>
          </a:xfrm>
          <a:prstGeom prst="arc">
            <a:avLst>
              <a:gd name="adj1" fmla="val 16200000"/>
              <a:gd name="adj2" fmla="val 473471"/>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04800" y="127000"/>
            <a:ext cx="8534400" cy="6554949"/>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85800"/>
            <a:ext cx="8229600" cy="5867400"/>
          </a:xfrm>
        </p:spPr>
        <p:txBody>
          <a:bodyPr>
            <a:normAutofit lnSpcReduction="10000"/>
          </a:bodyPr>
          <a:lstStyle/>
          <a:p>
            <a:r>
              <a:rPr lang="en-US" altLang="zh-CN" dirty="0"/>
              <a:t>In practice, a sample is placed in an electromagnet. </a:t>
            </a:r>
            <a:endParaRPr lang="en-US" altLang="zh-CN" dirty="0"/>
          </a:p>
          <a:p>
            <a:r>
              <a:rPr lang="en-US" altLang="zh-CN" dirty="0"/>
              <a:t>The field strength is varied until </a:t>
            </a:r>
            <a:r>
              <a:rPr lang="en-US" altLang="zh-CN" b="1" dirty="0">
                <a:solidFill>
                  <a:srgbClr val="AC0000"/>
                </a:solidFill>
              </a:rPr>
              <a:t>the radio waves have the exact frequency needed to make the nuclei flip over and spin in the opposite direction</a:t>
            </a:r>
            <a:r>
              <a:rPr lang="en-US" altLang="zh-CN" dirty="0"/>
              <a:t>. </a:t>
            </a:r>
            <a:endParaRPr lang="en-US" altLang="zh-CN" dirty="0"/>
          </a:p>
          <a:p>
            <a:r>
              <a:rPr lang="en-US" altLang="zh-CN" dirty="0"/>
              <a:t>This is called </a:t>
            </a:r>
            <a:r>
              <a:rPr lang="en-US" altLang="zh-CN" b="1" dirty="0">
                <a:solidFill>
                  <a:srgbClr val="AC0000"/>
                </a:solidFill>
              </a:rPr>
              <a:t>resonance</a:t>
            </a:r>
            <a:r>
              <a:rPr lang="en-US" altLang="zh-CN" dirty="0"/>
              <a:t> and can be detected electronically and recorded in the form of a spectrum.</a:t>
            </a:r>
            <a:endParaRPr lang="en-US" altLang="zh-CN" dirty="0"/>
          </a:p>
          <a:p>
            <a:r>
              <a:rPr lang="en-US" altLang="zh-CN" dirty="0"/>
              <a:t>NMR spectroscopy is non-invasive as the small quantities of the sample are recovered unchanged after the experiment.</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430892" y="596202"/>
            <a:ext cx="8282215" cy="566559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4"/>
          <p:cNvSpPr>
            <a:spLocks noGrp="1"/>
          </p:cNvSpPr>
          <p:nvPr>
            <p:ph type="sldNum" sz="quarter" idx="12"/>
          </p:nvPr>
        </p:nvSpPr>
        <p:spPr bwMode="auto">
          <a:noFill/>
          <a:ln>
            <a:miter lim="800000"/>
          </a:ln>
        </p:spPr>
        <p:txBody>
          <a:bodyPr/>
          <a:lstStyle/>
          <a:p>
            <a:fld id="{5B3B71B9-B97D-4F51-8BDC-13F1A27C5389}" type="slidenum">
              <a:rPr lang="en-US" altLang="zh-CN"/>
            </a:fld>
            <a:endParaRPr lang="en-US" altLang="zh-CN"/>
          </a:p>
        </p:txBody>
      </p:sp>
      <p:sp>
        <p:nvSpPr>
          <p:cNvPr id="12290" name="Rectangle 2"/>
          <p:cNvSpPr>
            <a:spLocks noGrp="1" noChangeArrowheads="1"/>
          </p:cNvSpPr>
          <p:nvPr>
            <p:ph type="title" idx="4294967295"/>
          </p:nvPr>
        </p:nvSpPr>
        <p:spPr>
          <a:xfrm>
            <a:off x="283788" y="1208708"/>
            <a:ext cx="3526212" cy="1915492"/>
          </a:xfrm>
        </p:spPr>
        <p:txBody>
          <a:bodyPr>
            <a:normAutofit/>
          </a:bodyPr>
          <a:lstStyle/>
          <a:p>
            <a:pPr eaLnBrk="1" fontAlgn="auto" hangingPunct="1">
              <a:spcAft>
                <a:spcPts val="0"/>
              </a:spcAft>
              <a:defRPr/>
            </a:pPr>
            <a:r>
              <a:rPr lang="en-US" sz="3200" dirty="0"/>
              <a:t>Extension-</a:t>
            </a:r>
            <a:br>
              <a:rPr lang="en-US" sz="3200" dirty="0"/>
            </a:br>
            <a:r>
              <a:rPr lang="en-US" sz="3200" dirty="0"/>
              <a:t>The NMR </a:t>
            </a:r>
            <a:br>
              <a:rPr lang="en-US" sz="3200" dirty="0"/>
            </a:br>
            <a:r>
              <a:rPr lang="en-US" sz="3200" dirty="0"/>
              <a:t>Spectrometer</a:t>
            </a:r>
            <a:endParaRPr lang="en-US" sz="3200" dirty="0"/>
          </a:p>
        </p:txBody>
      </p:sp>
      <p:pic>
        <p:nvPicPr>
          <p:cNvPr id="5" name="图片 4" descr="220px-700_lab_fix.jpg"/>
          <p:cNvPicPr>
            <a:picLocks noChangeAspect="1"/>
          </p:cNvPicPr>
          <p:nvPr/>
        </p:nvPicPr>
        <p:blipFill>
          <a:blip r:embed="rId1"/>
          <a:stretch>
            <a:fillRect/>
          </a:stretch>
        </p:blipFill>
        <p:spPr>
          <a:xfrm>
            <a:off x="4047633" y="422044"/>
            <a:ext cx="4591872" cy="6115539"/>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4"/>
          <p:cNvSpPr>
            <a:spLocks noGrp="1"/>
          </p:cNvSpPr>
          <p:nvPr>
            <p:ph type="sldNum" sz="quarter" idx="12"/>
          </p:nvPr>
        </p:nvSpPr>
        <p:spPr bwMode="auto">
          <a:noFill/>
          <a:ln>
            <a:miter lim="800000"/>
          </a:ln>
        </p:spPr>
        <p:txBody>
          <a:bodyPr/>
          <a:lstStyle/>
          <a:p>
            <a:fld id="{5B3B71B9-B97D-4F51-8BDC-13F1A27C5389}" type="slidenum">
              <a:rPr lang="en-US" altLang="zh-CN"/>
            </a:fld>
            <a:endParaRPr lang="en-US" altLang="zh-CN"/>
          </a:p>
        </p:txBody>
      </p:sp>
      <p:sp>
        <p:nvSpPr>
          <p:cNvPr id="12290" name="Rectangle 2"/>
          <p:cNvSpPr>
            <a:spLocks noGrp="1" noChangeArrowheads="1"/>
          </p:cNvSpPr>
          <p:nvPr>
            <p:ph type="title" idx="4294967295"/>
          </p:nvPr>
        </p:nvSpPr>
        <p:spPr>
          <a:xfrm>
            <a:off x="533400" y="281921"/>
            <a:ext cx="7772400" cy="1143000"/>
          </a:xfrm>
        </p:spPr>
        <p:txBody>
          <a:bodyPr/>
          <a:lstStyle/>
          <a:p>
            <a:pPr>
              <a:defRPr/>
            </a:pPr>
            <a:r>
              <a:rPr lang="en-US" sz="3200" dirty="0"/>
              <a:t>Extension- The NMR Spectrometer</a:t>
            </a:r>
            <a:endParaRPr lang="en-US" sz="3200" dirty="0"/>
          </a:p>
        </p:txBody>
      </p:sp>
      <p:pic>
        <p:nvPicPr>
          <p:cNvPr id="19461" name="Picture 6" descr="C:\WebSites\Wade ed5 PPT\Graphics\Chapter 13\Reduced\FG13_006.jpg"/>
          <p:cNvPicPr>
            <a:picLocks noChangeAspect="1" noChangeArrowheads="1"/>
          </p:cNvPicPr>
          <p:nvPr/>
        </p:nvPicPr>
        <p:blipFill>
          <a:blip r:embed="rId1"/>
          <a:srcRect/>
          <a:stretch>
            <a:fillRect/>
          </a:stretch>
        </p:blipFill>
        <p:spPr bwMode="auto">
          <a:xfrm>
            <a:off x="1143000" y="1630035"/>
            <a:ext cx="6858000" cy="4572000"/>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274638"/>
            <a:ext cx="8763000" cy="1143000"/>
          </a:xfrm>
        </p:spPr>
        <p:txBody>
          <a:bodyPr>
            <a:noAutofit/>
          </a:bodyPr>
          <a:lstStyle/>
          <a:p>
            <a:r>
              <a:rPr lang="en-US" altLang="zh-CN" sz="3200" b="1" dirty="0">
                <a:solidFill>
                  <a:srgbClr val="AC0000"/>
                </a:solidFill>
              </a:rPr>
              <a:t>Hydrogen nuclei in different chemical environments have different chemical shifts</a:t>
            </a:r>
            <a:endParaRPr lang="en-US" altLang="zh-CN" sz="3200" b="1" dirty="0">
              <a:solidFill>
                <a:srgbClr val="AC0000"/>
              </a:solidFill>
            </a:endParaRPr>
          </a:p>
        </p:txBody>
      </p:sp>
      <p:sp>
        <p:nvSpPr>
          <p:cNvPr id="3" name="内容占位符 2"/>
          <p:cNvSpPr>
            <a:spLocks noGrp="1"/>
          </p:cNvSpPr>
          <p:nvPr>
            <p:ph idx="1"/>
          </p:nvPr>
        </p:nvSpPr>
        <p:spPr>
          <a:xfrm>
            <a:off x="457200" y="1600200"/>
            <a:ext cx="8229600" cy="5029200"/>
          </a:xfrm>
        </p:spPr>
        <p:txBody>
          <a:bodyPr>
            <a:noAutofit/>
          </a:bodyPr>
          <a:lstStyle/>
          <a:p>
            <a:r>
              <a:rPr lang="en-US" altLang="zh-CN" sz="2800" dirty="0"/>
              <a:t>As electrons shield the nucleus from the full effects of the external magnetic field, differences in electron distribution produce different energy separations between the two spin energy levels. </a:t>
            </a:r>
            <a:endParaRPr lang="en-US" altLang="zh-CN" sz="2800" dirty="0"/>
          </a:p>
          <a:p>
            <a:r>
              <a:rPr lang="en-US" altLang="zh-CN" sz="2800" dirty="0"/>
              <a:t>The technique is a very useful analytical tool, as </a:t>
            </a:r>
            <a:r>
              <a:rPr lang="en-US" altLang="zh-CN" sz="2800" b="1" dirty="0">
                <a:solidFill>
                  <a:srgbClr val="C00000"/>
                </a:solidFill>
              </a:rPr>
              <a:t>nuclei in different chemical environments produce different signals in the spectrum</a:t>
            </a:r>
            <a:r>
              <a:rPr lang="en-US" altLang="zh-CN" sz="2800" dirty="0"/>
              <a:t>. </a:t>
            </a:r>
            <a:endParaRPr lang="en-US" altLang="zh-CN" sz="2800" dirty="0"/>
          </a:p>
          <a:p>
            <a:r>
              <a:rPr lang="en-US" altLang="zh-CN" sz="2800" b="1" dirty="0">
                <a:solidFill>
                  <a:srgbClr val="AC0000"/>
                </a:solidFill>
              </a:rPr>
              <a:t>Proton or </a:t>
            </a:r>
            <a:r>
              <a:rPr lang="en-US" altLang="zh-CN" sz="2800" b="1" baseline="30000" dirty="0">
                <a:solidFill>
                  <a:srgbClr val="AC0000"/>
                </a:solidFill>
              </a:rPr>
              <a:t>1</a:t>
            </a:r>
            <a:r>
              <a:rPr lang="en-US" altLang="zh-CN" sz="2800" b="1" dirty="0">
                <a:solidFill>
                  <a:srgbClr val="AC0000"/>
                </a:solidFill>
              </a:rPr>
              <a:t>H NMR </a:t>
            </a:r>
            <a:r>
              <a:rPr lang="en-US" altLang="zh-CN" sz="2800" dirty="0"/>
              <a:t>is particularly useful. </a:t>
            </a:r>
            <a:endParaRPr lang="en-US" altLang="zh-CN" sz="2800" dirty="0"/>
          </a:p>
          <a:p>
            <a:r>
              <a:rPr lang="en-US" altLang="zh-CN" sz="2800" dirty="0"/>
              <a:t>The hydrogen nuclei, present in all organic molecules, effectively act as spies and give information about their position in a molecule.</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a:xfrm>
            <a:off x="685800" y="1354480"/>
            <a:ext cx="7772400" cy="5472035"/>
          </a:xfrm>
        </p:spPr>
        <p:txBody>
          <a:bodyPr>
            <a:normAutofit/>
          </a:bodyPr>
          <a:lstStyle/>
          <a:p>
            <a:pPr eaLnBrk="1" hangingPunct="1"/>
            <a:r>
              <a:rPr lang="en-US" altLang="zh-CN" dirty="0">
                <a:ea typeface="宋体" panose="02010600030101010101" pitchFamily="2" charset="-122"/>
              </a:rPr>
              <a:t>If all protons absorbed the same amount of energy in a given magnetic field, not much information could be obtained.</a:t>
            </a:r>
            <a:endParaRPr lang="en-US" altLang="zh-CN" dirty="0">
              <a:ea typeface="宋体" panose="02010600030101010101" pitchFamily="2" charset="-122"/>
            </a:endParaRPr>
          </a:p>
          <a:p>
            <a:pPr eaLnBrk="1" hangingPunct="1"/>
            <a:r>
              <a:rPr lang="en-US" altLang="zh-CN" dirty="0">
                <a:ea typeface="宋体" panose="02010600030101010101" pitchFamily="2" charset="-122"/>
              </a:rPr>
              <a:t>But protons are surrounded by electrons that shield them from the external field.</a:t>
            </a:r>
            <a:endParaRPr lang="en-US" altLang="zh-CN" dirty="0">
              <a:ea typeface="宋体" panose="02010600030101010101" pitchFamily="2" charset="-122"/>
            </a:endParaRPr>
          </a:p>
          <a:p>
            <a:pPr eaLnBrk="1" hangingPunct="1"/>
            <a:r>
              <a:rPr lang="en-US" altLang="zh-CN" dirty="0">
                <a:ea typeface="宋体" panose="02010600030101010101" pitchFamily="2" charset="-122"/>
              </a:rPr>
              <a:t>The amount of shielding depends on where the protons are in a molecule (their </a:t>
            </a:r>
            <a:r>
              <a:rPr lang="en-US" altLang="zh-CN" b="1" dirty="0">
                <a:solidFill>
                  <a:srgbClr val="C00000"/>
                </a:solidFill>
                <a:ea typeface="宋体" panose="02010600030101010101" pitchFamily="2" charset="-122"/>
              </a:rPr>
              <a:t>chemical environment</a:t>
            </a:r>
            <a:r>
              <a:rPr lang="en-US" altLang="zh-CN" dirty="0">
                <a:ea typeface="宋体" panose="02010600030101010101" pitchFamily="2" charset="-122"/>
              </a:rPr>
              <a:t>)</a:t>
            </a:r>
            <a:endParaRPr lang="en-US" altLang="zh-CN" dirty="0">
              <a:ea typeface="宋体" panose="02010600030101010101" pitchFamily="2" charset="-122"/>
            </a:endParaRPr>
          </a:p>
        </p:txBody>
      </p:sp>
      <p:sp>
        <p:nvSpPr>
          <p:cNvPr id="16387" name="Slide Number Placeholder 5"/>
          <p:cNvSpPr>
            <a:spLocks noGrp="1"/>
          </p:cNvSpPr>
          <p:nvPr>
            <p:ph type="sldNum" sz="quarter" idx="12"/>
          </p:nvPr>
        </p:nvSpPr>
        <p:spPr bwMode="auto">
          <a:noFill/>
          <a:ln>
            <a:miter lim="800000"/>
          </a:ln>
        </p:spPr>
        <p:txBody>
          <a:bodyPr/>
          <a:lstStyle/>
          <a:p>
            <a:fld id="{F0A21A81-ECAF-4931-8763-8E27B9725953}" type="slidenum">
              <a:rPr lang="en-US" altLang="zh-CN"/>
            </a:fld>
            <a:endParaRPr lang="en-US" altLang="zh-CN"/>
          </a:p>
        </p:txBody>
      </p:sp>
      <p:sp>
        <p:nvSpPr>
          <p:cNvPr id="9218" name="Rectangle 2"/>
          <p:cNvSpPr>
            <a:spLocks noGrp="1" noChangeArrowheads="1"/>
          </p:cNvSpPr>
          <p:nvPr>
            <p:ph type="title"/>
          </p:nvPr>
        </p:nvSpPr>
        <p:spPr>
          <a:xfrm>
            <a:off x="685800" y="211480"/>
            <a:ext cx="7772400" cy="1143000"/>
          </a:xfrm>
        </p:spPr>
        <p:txBody>
          <a:bodyPr/>
          <a:lstStyle/>
          <a:p>
            <a:pPr eaLnBrk="1" fontAlgn="auto" hangingPunct="1">
              <a:spcAft>
                <a:spcPts val="0"/>
              </a:spcAft>
              <a:defRPr/>
            </a:pPr>
            <a:r>
              <a:rPr lang="en-US" dirty="0"/>
              <a:t>Magnetic Shielding</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2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autoUpdateAnimBg="0" build="p"/>
    </p:bld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PP_MARK_KEY" val="d45ac68e-4d2b-4f5a-8691-8584dcb55b87"/>
  <p:tag name="COMMONDATA" val="eyJoZGlkIjoiZDY0NzJhMjVlNjIxMjNiNmIyMGM0ZjAyZTVmMGU4NWI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23465</Words>
  <Application>WPS 演示</Application>
  <PresentationFormat>全屏显示(4:3)</PresentationFormat>
  <Paragraphs>478</Paragraphs>
  <Slides>165</Slides>
  <Notes>25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165</vt:i4>
      </vt:variant>
    </vt:vector>
  </HeadingPairs>
  <TitlesOfParts>
    <vt:vector size="175" baseType="lpstr">
      <vt:lpstr>Arial</vt:lpstr>
      <vt:lpstr>宋体</vt:lpstr>
      <vt:lpstr>Wingdings</vt:lpstr>
      <vt:lpstr>Calibri</vt:lpstr>
      <vt:lpstr>微软雅黑</vt:lpstr>
      <vt:lpstr>Arial Unicode MS</vt:lpstr>
      <vt:lpstr>Tahoma</vt:lpstr>
      <vt:lpstr>Times New Roman</vt:lpstr>
      <vt:lpstr>Wingdings 3</vt:lpstr>
      <vt:lpstr>Office Theme</vt:lpstr>
      <vt:lpstr>Chapter 14 Identification of Organic Compounds (Higher Level Only)</vt:lpstr>
      <vt:lpstr>Analytical techniques</vt:lpstr>
      <vt:lpstr>PowerPoint 演示文稿</vt:lpstr>
      <vt:lpstr>14.1 Mass Spectrometry</vt:lpstr>
      <vt:lpstr>Mass spectrometry Determining the molecular mass of a compound</vt:lpstr>
      <vt:lpstr>PowerPoint 演示文稿</vt:lpstr>
      <vt:lpstr>PowerPoint 演示文稿</vt:lpstr>
      <vt:lpstr>PowerPoint 演示文稿</vt:lpstr>
      <vt:lpstr>Fragmentation patterns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Exercises</vt:lpstr>
      <vt:lpstr>PowerPoint 演示文稿</vt:lpstr>
      <vt:lpstr>PowerPoint 演示文稿</vt:lpstr>
      <vt:lpstr>PowerPoint 演示文稿</vt:lpstr>
      <vt:lpstr>PowerPoint 演示文稿</vt:lpstr>
      <vt:lpstr>14.2 Infrared Spectroscopy</vt:lpstr>
      <vt:lpstr>Different regions of the electromagnetic spectrum give different information about the structure of organic molecules</vt:lpstr>
      <vt:lpstr>PowerPoint 演示文稿</vt:lpstr>
      <vt:lpstr>PowerPoint 演示文稿</vt:lpstr>
      <vt:lpstr>Double beam spectrometer</vt:lpstr>
      <vt:lpstr>PowerPoint 演示文稿</vt:lpstr>
      <vt:lpstr>Infrared (IR) spectroscopy The natural frequency of a chemical bond</vt:lpstr>
      <vt:lpstr>PowerPoint 演示文稿</vt:lpstr>
      <vt:lpstr>PowerPoint 演示文稿</vt:lpstr>
      <vt:lpstr>Using infrared radiation to excite molecules</vt:lpstr>
      <vt:lpstr>PowerPoint 演示文稿</vt:lpstr>
      <vt:lpstr>Stretching and bending in a polyatomic molecule</vt:lpstr>
      <vt:lpstr>Vibrational motions</vt:lpstr>
      <vt:lpstr>Vibrational motions</vt:lpstr>
      <vt:lpstr>PowerPoint 演示文稿</vt:lpstr>
      <vt:lpstr>IR active or not?</vt:lpstr>
      <vt:lpstr>Matching wavenumbers with bonds</vt:lpstr>
      <vt:lpstr>PowerPoint 演示文稿</vt:lpstr>
      <vt:lpstr>PowerPoint 演示文稿</vt:lpstr>
      <vt:lpstr>Particularly useful absorption peaks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Below 1500 cm-1 – “Fingerprint”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14.3 Hydrogen Nuclear Magnetic Resonance Spectroscopy</vt:lpstr>
      <vt:lpstr>Nuclear magnetic resonance (NMR) spectroscopy The principles of NMR</vt:lpstr>
      <vt:lpstr>Nuclear Spin</vt:lpstr>
      <vt:lpstr>External Magnetic Field</vt:lpstr>
      <vt:lpstr>Two Energy States</vt:lpstr>
      <vt:lpstr>PowerPoint 演示文稿</vt:lpstr>
      <vt:lpstr>PowerPoint 演示文稿</vt:lpstr>
      <vt:lpstr>PowerPoint 演示文稿</vt:lpstr>
      <vt:lpstr>PowerPoint 演示文稿</vt:lpstr>
      <vt:lpstr>Extension- The NMR  Spectrometer</vt:lpstr>
      <vt:lpstr>Extension- The NMR Spectrometer</vt:lpstr>
      <vt:lpstr>Hydrogen nuclei in different chemical environments have different chemical shifts</vt:lpstr>
      <vt:lpstr>Magnetic Shielding</vt:lpstr>
      <vt:lpstr>Protons in a Molecule</vt:lpstr>
      <vt:lpstr>The NMR Spectrum</vt:lpstr>
      <vt:lpstr>PowerPoint 演示文稿</vt:lpstr>
      <vt:lpstr>PowerPoint 演示文稿</vt:lpstr>
      <vt:lpstr>PowerPoint 演示文稿</vt:lpstr>
      <vt:lpstr>Chemical Shift</vt:lpstr>
      <vt:lpstr>PowerPoint 演示文稿</vt:lpstr>
      <vt:lpstr>Delta Scale</vt:lpstr>
      <vt:lpstr>Location of Signals</vt:lpstr>
      <vt:lpstr>Interpreting 1H NMR spectra</vt:lpstr>
      <vt:lpstr>PowerPoint 演示文稿</vt:lpstr>
      <vt:lpstr>PowerPoint 演示文稿</vt:lpstr>
      <vt:lpstr>PowerPoint 演示文稿</vt:lpstr>
      <vt:lpstr>Number of Signals</vt:lpstr>
      <vt:lpstr>Intensity of Signals</vt:lpstr>
      <vt:lpstr>How Many Hydrogens?</vt:lpstr>
      <vt:lpstr>1,1,2-Tribromoethane</vt:lpstr>
      <vt:lpstr>PowerPoint 演示文稿</vt:lpstr>
      <vt:lpstr>PowerPoint 演示文稿</vt:lpstr>
      <vt:lpstr>PowerPoint 演示文稿</vt:lpstr>
      <vt:lpstr>PowerPoint 演示文稿</vt:lpstr>
      <vt:lpstr>High-resolution 1H NMR spectroscopy</vt:lpstr>
      <vt:lpstr>PowerPoint 演示文稿</vt:lpstr>
      <vt:lpstr>PowerPoint 演示文稿</vt:lpstr>
      <vt:lpstr>PowerPoint 演示文稿</vt:lpstr>
      <vt:lpstr>PowerPoint 演示文稿</vt:lpstr>
      <vt:lpstr>PowerPoint 演示文稿</vt:lpstr>
      <vt:lpstr>PowerPoint 演示文稿</vt:lpstr>
      <vt:lpstr>Doublet: 1 Adjacent Proton</vt:lpstr>
      <vt:lpstr>Triplet: 2 Adjacent Protons</vt:lpstr>
      <vt:lpstr>PowerPoint 演示文稿</vt:lpstr>
      <vt:lpstr>The N + 1 Rule</vt:lpstr>
      <vt:lpstr>Splitting for Isopropyl Groups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14.4 Structure Analysis from Combined Spectra Data</vt:lpstr>
      <vt:lpstr>Analytical chemistry depends on combining information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Greengates School, S.C.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Uncertainty and Significant Figures</dc:title>
  <dc:creator>jhinton</dc:creator>
  <cp:lastModifiedBy>Wilt</cp:lastModifiedBy>
  <cp:revision>133</cp:revision>
  <dcterms:created xsi:type="dcterms:W3CDTF">2012-06-15T14:39:00Z</dcterms:created>
  <dcterms:modified xsi:type="dcterms:W3CDTF">2023-08-28T02:52:30Z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9986E8E13F604F3CBA3236FCE5AFB8E0_12</vt:lpwstr>
  </property>
</Properties>
</file>